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so hard to configure, why is BGP used, and how is it used?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Shape 2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9" name="Shape 2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One of the useful properties about the Product Graph…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1327150" y="3390900"/>
            <a:ext cx="4216785" cy="736601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>
              <a:spcBef>
                <a:spcPts val="0"/>
              </a:spcBef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Lecture Title</a:t>
            </a:r>
          </a:p>
        </p:txBody>
      </p:sp>
      <p:sp>
        <p:nvSpPr>
          <p:cNvPr id="12" name="Shape 12"/>
          <p:cNvSpPr/>
          <p:nvPr>
            <p:ph type="sldNum" sz="quarter" idx="2"/>
          </p:nvPr>
        </p:nvSpPr>
        <p:spPr>
          <a:xfrm>
            <a:off x="6362598" y="9251950"/>
            <a:ext cx="266904" cy="2794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sz="half" idx="13"/>
          </p:nvPr>
        </p:nvSpPr>
        <p:spPr>
          <a:xfrm>
            <a:off x="0" y="2082800"/>
            <a:ext cx="13004800" cy="3848100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25500">
                <a:solidFill>
                  <a:srgbClr val="EBEBEB"/>
                </a:solidFill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37" name="Shape 37"/>
          <p:cNvSpPr/>
          <p:nvPr>
            <p:ph type="title"/>
          </p:nvPr>
        </p:nvSpPr>
        <p:spPr>
          <a:xfrm>
            <a:off x="787400" y="3657600"/>
            <a:ext cx="11430000" cy="12192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b="0" sz="8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spcBef>
                <a:spcPts val="0"/>
              </a:spcBef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sldNum" sz="quarter" idx="2"/>
          </p:nvPr>
        </p:nvSpPr>
        <p:spPr>
          <a:xfrm>
            <a:off x="12496800" y="91948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787400" y="1630495"/>
            <a:ext cx="11430000" cy="7598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spcBef>
                <a:spcPts val="1600"/>
              </a:spcBef>
              <a:defRPr b="0"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 b="0"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 b="0"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 b="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228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457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685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9144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11430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13716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6002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l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1pPr>
      <a:lvl2pPr marL="790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2pPr>
      <a:lvl3pPr marL="1234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3pPr>
      <a:lvl4pPr marL="1679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4pPr>
      <a:lvl5pPr marL="2123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5pPr>
      <a:lvl6pPr marL="2568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6pPr>
      <a:lvl7pPr marL="3012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7pPr>
      <a:lvl8pPr marL="34572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8pPr>
      <a:lvl9pPr marL="3901722" marR="0" indent="-345722" algn="l" defTabSz="584200" latinLnBrk="0">
        <a:lnSpc>
          <a:spcPct val="100000"/>
        </a:lnSpc>
        <a:spcBef>
          <a:spcPts val="3600"/>
        </a:spcBef>
        <a:spcAft>
          <a:spcPts val="0"/>
        </a:spcAft>
        <a:buClrTx/>
        <a:buSzPct val="75000"/>
        <a:buFontTx/>
        <a:buChar char="•"/>
        <a:tabLst/>
        <a:defRPr b="1" baseline="0" cap="none" i="0" spc="0" strike="noStrike" sz="2800" u="none">
          <a:ln>
            <a:noFill/>
          </a:ln>
          <a:solidFill>
            <a:srgbClr val="212121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body" idx="13"/>
          </p:nvPr>
        </p:nvSpPr>
        <p:spPr>
          <a:xfrm>
            <a:off x="716793" y="1151501"/>
            <a:ext cx="8749457" cy="1473201"/>
          </a:xfrm>
          <a:prstGeom prst="rect">
            <a:avLst/>
          </a:prstGeom>
        </p:spPr>
        <p:txBody>
          <a:bodyPr wrap="square"/>
          <a:lstStyle/>
          <a:p>
            <a:pPr/>
            <a:r>
              <a:t>Propane: Programming</a:t>
            </a:r>
          </a:p>
          <a:p>
            <a:pPr/>
            <a:r>
              <a:t>Distributed Control Planes</a:t>
            </a:r>
          </a:p>
        </p:txBody>
      </p:sp>
      <p:sp>
        <p:nvSpPr>
          <p:cNvPr id="64" name="Shape 64"/>
          <p:cNvSpPr/>
          <p:nvPr/>
        </p:nvSpPr>
        <p:spPr>
          <a:xfrm>
            <a:off x="1007908" y="6125239"/>
            <a:ext cx="5025679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Ryan Beckett (Princeton, MSR)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Ratul Mahajan (MSR)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Todd Millstein (UCLA)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Jitu Padhye (MSR)</a:t>
            </a:r>
          </a:p>
          <a:p>
            <a: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David Walker (Princeton)</a:t>
            </a:r>
          </a:p>
        </p:txBody>
      </p:sp>
      <p:pic>
        <p:nvPicPr>
          <p:cNvPr id="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9402" y="1060462"/>
            <a:ext cx="2608605" cy="1655279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 flipH="1">
            <a:off x="7726209" y="5067692"/>
            <a:ext cx="1902942" cy="1661926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9854" y="6541522"/>
            <a:ext cx="1199554" cy="797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0330979" y="4475025"/>
            <a:ext cx="748031" cy="2847260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2788" y="7083389"/>
            <a:ext cx="1199554" cy="797704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7822986" y="7270353"/>
            <a:ext cx="670895" cy="684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436" y="20766"/>
                  <a:pt x="9803" y="17733"/>
                  <a:pt x="5780" y="13081"/>
                </a:cubicBezTo>
                <a:cubicBezTo>
                  <a:pt x="2576" y="9376"/>
                  <a:pt x="565" y="4824"/>
                  <a:pt x="0" y="0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1" name="Shape 71"/>
          <p:cNvSpPr/>
          <p:nvPr/>
        </p:nvSpPr>
        <p:spPr>
          <a:xfrm rot="10800000">
            <a:off x="7999545" y="7178170"/>
            <a:ext cx="670895" cy="684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5436" y="20766"/>
                  <a:pt x="9803" y="17733"/>
                  <a:pt x="5780" y="13081"/>
                </a:cubicBezTo>
                <a:cubicBezTo>
                  <a:pt x="2576" y="9376"/>
                  <a:pt x="565" y="4824"/>
                  <a:pt x="0" y="0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9604205" y="7619589"/>
            <a:ext cx="1033584" cy="387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34" fill="norm" stroke="1" extrusionOk="0">
                <a:moveTo>
                  <a:pt x="0" y="20934"/>
                </a:moveTo>
                <a:cubicBezTo>
                  <a:pt x="2712" y="11512"/>
                  <a:pt x="6577" y="4743"/>
                  <a:pt x="10967" y="1729"/>
                </a:cubicBezTo>
                <a:cubicBezTo>
                  <a:pt x="14456" y="-666"/>
                  <a:pt x="18131" y="-571"/>
                  <a:pt x="21600" y="2005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3" name="Shape 73"/>
          <p:cNvSpPr/>
          <p:nvPr/>
        </p:nvSpPr>
        <p:spPr>
          <a:xfrm rot="10800000">
            <a:off x="9655005" y="7784689"/>
            <a:ext cx="1033584" cy="387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34" fill="norm" stroke="1" extrusionOk="0">
                <a:moveTo>
                  <a:pt x="0" y="20934"/>
                </a:moveTo>
                <a:cubicBezTo>
                  <a:pt x="2712" y="11512"/>
                  <a:pt x="6577" y="4743"/>
                  <a:pt x="10967" y="1729"/>
                </a:cubicBezTo>
                <a:cubicBezTo>
                  <a:pt x="14456" y="-666"/>
                  <a:pt x="18131" y="-571"/>
                  <a:pt x="21600" y="2005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4" name="Shape 74"/>
          <p:cNvSpPr/>
          <p:nvPr/>
        </p:nvSpPr>
        <p:spPr>
          <a:xfrm rot="10800000">
            <a:off x="8171429" y="6963411"/>
            <a:ext cx="2407883" cy="357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83" fill="norm" stroke="1" extrusionOk="0">
                <a:moveTo>
                  <a:pt x="0" y="1177"/>
                </a:moveTo>
                <a:cubicBezTo>
                  <a:pt x="3555" y="-817"/>
                  <a:pt x="7133" y="-277"/>
                  <a:pt x="10669" y="2788"/>
                </a:cubicBezTo>
                <a:cubicBezTo>
                  <a:pt x="14408" y="6028"/>
                  <a:pt x="18076" y="12067"/>
                  <a:pt x="21600" y="20783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8260329" y="6787870"/>
            <a:ext cx="2407883" cy="357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83" fill="norm" stroke="1" extrusionOk="0">
                <a:moveTo>
                  <a:pt x="0" y="1177"/>
                </a:moveTo>
                <a:cubicBezTo>
                  <a:pt x="3555" y="-817"/>
                  <a:pt x="7133" y="-277"/>
                  <a:pt x="10669" y="2788"/>
                </a:cubicBezTo>
                <a:cubicBezTo>
                  <a:pt x="14408" y="6028"/>
                  <a:pt x="18076" y="12067"/>
                  <a:pt x="21600" y="20783"/>
                </a:cubicBezTo>
              </a:path>
            </a:pathLst>
          </a:custGeom>
          <a:ln w="50800">
            <a:solidFill>
              <a:schemeClr val="accent1">
                <a:hueOff val="47394"/>
                <a:satOff val="-25753"/>
                <a:lumOff val="-7544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6" name="Shape 76"/>
          <p:cNvSpPr/>
          <p:nvPr/>
        </p:nvSpPr>
        <p:spPr>
          <a:xfrm flipH="1">
            <a:off x="9072409" y="4868659"/>
            <a:ext cx="1180784" cy="3037826"/>
          </a:xfrm>
          <a:prstGeom prst="line">
            <a:avLst/>
          </a:prstGeom>
          <a:ln w="50800">
            <a:solidFill>
              <a:schemeClr val="accent5">
                <a:hueOff val="-444211"/>
                <a:satOff val="-14915"/>
                <a:lumOff val="22857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7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4588" y="7794590"/>
            <a:ext cx="1199554" cy="797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1024" y="4246373"/>
            <a:ext cx="1936205" cy="1075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Propane: Programming a </a:t>
            </a:r>
          </a:p>
          <a:p>
            <a:pPr/>
            <a:r>
              <a:t>Distributed Control Plane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1" name="Shape 161"/>
          <p:cNvSpPr/>
          <p:nvPr>
            <p:ph type="body" sz="half" idx="1"/>
          </p:nvPr>
        </p:nvSpPr>
        <p:spPr>
          <a:xfrm>
            <a:off x="807639" y="2299572"/>
            <a:ext cx="11801440" cy="322160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I) Language for expressing high-level operator objectives with: </a:t>
            </a:r>
          </a:p>
          <a:p>
            <a:pPr lvl="1"/>
            <a:r>
              <a:t>Network-wide programming abstraction</a:t>
            </a:r>
          </a:p>
          <a:p>
            <a:pPr lvl="1"/>
            <a:r>
              <a:t>Uniform abstractions for intra- and inter-domain routing</a:t>
            </a:r>
          </a:p>
          <a:p>
            <a:pPr lvl="1"/>
            <a:r>
              <a:t>Paths constraints and relative preferences with fall-backs in case of failures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300" y="124272"/>
            <a:ext cx="2330260" cy="1478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2" name="Group 182"/>
          <p:cNvGrpSpPr/>
          <p:nvPr/>
        </p:nvGrpSpPr>
        <p:grpSpPr>
          <a:xfrm>
            <a:off x="3247765" y="5307162"/>
            <a:ext cx="6509270" cy="3455794"/>
            <a:chOff x="0" y="0"/>
            <a:chExt cx="6509269" cy="3455792"/>
          </a:xfrm>
        </p:grpSpPr>
        <p:sp>
          <p:nvSpPr>
            <p:cNvPr id="163" name="Shape 163"/>
            <p:cNvSpPr/>
            <p:nvPr/>
          </p:nvSpPr>
          <p:spPr>
            <a:xfrm flipV="1">
              <a:off x="4067124" y="1122267"/>
              <a:ext cx="1433183" cy="7013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 flipV="1">
              <a:off x="5400506" y="1241115"/>
              <a:ext cx="264482" cy="12938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5" name="Shape 165"/>
            <p:cNvSpPr/>
            <p:nvPr/>
          </p:nvSpPr>
          <p:spPr>
            <a:xfrm flipH="1" flipV="1">
              <a:off x="3487786" y="678908"/>
              <a:ext cx="523808" cy="109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 flipH="1" flipV="1">
              <a:off x="532209" y="668233"/>
              <a:ext cx="924349" cy="22289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" name="Shape 167"/>
            <p:cNvSpPr/>
            <p:nvPr/>
          </p:nvSpPr>
          <p:spPr>
            <a:xfrm flipH="1" flipV="1">
              <a:off x="1206168" y="711431"/>
              <a:ext cx="1378928" cy="1378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8" name="Shape 168"/>
            <p:cNvSpPr/>
            <p:nvPr/>
          </p:nvSpPr>
          <p:spPr>
            <a:xfrm>
              <a:off x="1309790" y="1846044"/>
              <a:ext cx="4094535" cy="160974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4905303" y="507100"/>
              <a:ext cx="1603967" cy="110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0" name="Shape 170"/>
            <p:cNvSpPr/>
            <p:nvPr/>
          </p:nvSpPr>
          <p:spPr>
            <a:xfrm>
              <a:off x="2897548" y="-1"/>
              <a:ext cx="1445541" cy="121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1" name="Shape 171"/>
            <p:cNvSpPr/>
            <p:nvPr/>
          </p:nvSpPr>
          <p:spPr>
            <a:xfrm>
              <a:off x="-1" y="339322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187796" y="2461716"/>
              <a:ext cx="264012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2424709" y="1790238"/>
              <a:ext cx="264012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3923808" y="1743010"/>
              <a:ext cx="264013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5267931" y="2405329"/>
              <a:ext cx="264013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cxnSp>
          <p:nvCxnSpPr>
            <p:cNvPr id="176" name="Connector 176"/>
            <p:cNvCxnSpPr>
              <a:stCxn id="171" idx="0"/>
              <a:endCxn id="170" idx="0"/>
            </p:cNvCxnSpPr>
            <p:nvPr/>
          </p:nvCxnSpPr>
          <p:spPr>
            <a:xfrm flipV="1">
              <a:off x="994383" y="609600"/>
              <a:ext cx="2625936" cy="3790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77" name="Shape 177"/>
            <p:cNvSpPr/>
            <p:nvPr/>
          </p:nvSpPr>
          <p:spPr>
            <a:xfrm>
              <a:off x="1627738" y="1450399"/>
              <a:ext cx="3866341" cy="90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9" fill="norm" stroke="1" extrusionOk="0">
                  <a:moveTo>
                    <a:pt x="0" y="0"/>
                  </a:moveTo>
                  <a:cubicBezTo>
                    <a:pt x="1093" y="8616"/>
                    <a:pt x="3077" y="15131"/>
                    <a:pt x="5496" y="18146"/>
                  </a:cubicBezTo>
                  <a:cubicBezTo>
                    <a:pt x="8266" y="21600"/>
                    <a:pt x="11241" y="20082"/>
                    <a:pt x="14037" y="16948"/>
                  </a:cubicBezTo>
                  <a:cubicBezTo>
                    <a:pt x="16717" y="13943"/>
                    <a:pt x="19265" y="9494"/>
                    <a:pt x="21600" y="3740"/>
                  </a:cubicBezTo>
                </a:path>
              </a:pathLst>
            </a:custGeom>
            <a:noFill/>
            <a:ln w="889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678883" y="1465613"/>
              <a:ext cx="4621777" cy="150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16830" fill="norm" stroke="1" extrusionOk="0">
                  <a:moveTo>
                    <a:pt x="106" y="2145"/>
                  </a:moveTo>
                  <a:cubicBezTo>
                    <a:pt x="-237" y="6046"/>
                    <a:pt x="267" y="10099"/>
                    <a:pt x="1443" y="12898"/>
                  </a:cubicBezTo>
                  <a:cubicBezTo>
                    <a:pt x="5099" y="21600"/>
                    <a:pt x="10585" y="14130"/>
                    <a:pt x="15317" y="7162"/>
                  </a:cubicBezTo>
                  <a:cubicBezTo>
                    <a:pt x="17237" y="4334"/>
                    <a:pt x="19261" y="1936"/>
                    <a:pt x="21363" y="0"/>
                  </a:cubicBezTo>
                </a:path>
              </a:pathLst>
            </a:custGeom>
            <a:noFill/>
            <a:ln w="889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571082" y="73489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1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12682" y="37305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2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5309723" y="830368"/>
              <a:ext cx="79094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Propane: Programming a </a:t>
            </a:r>
          </a:p>
          <a:p>
            <a:pPr/>
            <a:r>
              <a:t>Distributed Control Plane</a:t>
            </a:r>
          </a:p>
        </p:txBody>
      </p:sp>
      <p:sp>
        <p:nvSpPr>
          <p:cNvPr id="185" name="Shape 1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Shape 186"/>
          <p:cNvSpPr/>
          <p:nvPr>
            <p:ph type="body" sz="half" idx="1"/>
          </p:nvPr>
        </p:nvSpPr>
        <p:spPr>
          <a:xfrm>
            <a:off x="807639" y="2299572"/>
            <a:ext cx="11801440" cy="289134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2) Compiler to generate a low-level distributed implementation:</a:t>
            </a:r>
          </a:p>
          <a:p>
            <a:pPr lvl="1"/>
            <a:r>
              <a:t>Efficient algorithms to synthesize a set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policy-compliant</a:t>
            </a:r>
            <a:r>
              <a:t> BGP configs</a:t>
            </a:r>
          </a:p>
          <a:p>
            <a:pPr lvl="1"/>
            <a:r>
              <a:t>Static analysis guarantees </a:t>
            </a:r>
            <a:r>
              <a:t>policy compliance</a:t>
            </a:r>
            <a:r>
              <a:t> under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all failures</a:t>
            </a:r>
          </a:p>
        </p:txBody>
      </p:sp>
      <p:pic>
        <p:nvPicPr>
          <p:cNvPr id="18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300" y="124272"/>
            <a:ext cx="2330260" cy="14786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 199"/>
          <p:cNvGrpSpPr/>
          <p:nvPr/>
        </p:nvGrpSpPr>
        <p:grpSpPr>
          <a:xfrm>
            <a:off x="180512" y="5914574"/>
            <a:ext cx="5333686" cy="2285850"/>
            <a:chOff x="0" y="0"/>
            <a:chExt cx="5333684" cy="2285849"/>
          </a:xfrm>
        </p:grpSpPr>
        <p:sp>
          <p:nvSpPr>
            <p:cNvPr id="188" name="Shape 188"/>
            <p:cNvSpPr/>
            <p:nvPr/>
          </p:nvSpPr>
          <p:spPr>
            <a:xfrm>
              <a:off x="1335021" y="668259"/>
              <a:ext cx="823664" cy="823665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 flipH="1">
              <a:off x="2885231" y="1066192"/>
              <a:ext cx="1506257" cy="588516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 flipH="1" flipV="1">
              <a:off x="1304874" y="460495"/>
              <a:ext cx="3010414" cy="44483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 flipV="1">
              <a:off x="-1" y="535189"/>
              <a:ext cx="727820" cy="4918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>
              <a:off x="214907" y="-1"/>
              <a:ext cx="487512" cy="34045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 flipV="1">
              <a:off x="2030809" y="1898322"/>
              <a:ext cx="263344" cy="38752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" name="Shape 194"/>
            <p:cNvSpPr/>
            <p:nvPr/>
          </p:nvSpPr>
          <p:spPr>
            <a:xfrm flipV="1">
              <a:off x="4835127" y="569056"/>
              <a:ext cx="498558" cy="322639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 flipH="1" flipV="1">
              <a:off x="4749484" y="1187122"/>
              <a:ext cx="501041" cy="31126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96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3687" y="139372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8421" y="1392439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76620" y="681239"/>
              <a:ext cx="1199555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0" name="Shape 200"/>
          <p:cNvSpPr/>
          <p:nvPr/>
        </p:nvSpPr>
        <p:spPr>
          <a:xfrm>
            <a:off x="6163733" y="12344400"/>
            <a:ext cx="342901" cy="36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>
              <a:defRPr sz="1800"/>
            </a:pPr>
            <a:fld id="{86CB4B4D-7CA3-9044-876B-883B54F8677D}" type="slidenum"/>
            <a:r>
              <a:t>￼</a:t>
            </a:r>
          </a:p>
        </p:txBody>
      </p:sp>
      <p:pic>
        <p:nvPicPr>
          <p:cNvPr id="2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740000">
            <a:off x="1619530" y="6737630"/>
            <a:ext cx="514071" cy="514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1111779" y="5619419"/>
            <a:ext cx="4949043" cy="2361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1" h="21464" fill="norm" stroke="1" extrusionOk="0">
                <a:moveTo>
                  <a:pt x="0" y="0"/>
                </a:moveTo>
                <a:cubicBezTo>
                  <a:pt x="3453" y="4419"/>
                  <a:pt x="7521" y="6168"/>
                  <a:pt x="11519" y="4988"/>
                </a:cubicBezTo>
                <a:cubicBezTo>
                  <a:pt x="14946" y="3975"/>
                  <a:pt x="18956" y="1790"/>
                  <a:pt x="20785" y="8150"/>
                </a:cubicBezTo>
                <a:cubicBezTo>
                  <a:pt x="21600" y="10982"/>
                  <a:pt x="21403" y="14606"/>
                  <a:pt x="20384" y="17145"/>
                </a:cubicBezTo>
                <a:cubicBezTo>
                  <a:pt x="19159" y="20200"/>
                  <a:pt x="17223" y="20945"/>
                  <a:pt x="15393" y="21253"/>
                </a:cubicBezTo>
                <a:cubicBezTo>
                  <a:pt x="13331" y="21600"/>
                  <a:pt x="11254" y="21519"/>
                  <a:pt x="9181" y="21010"/>
                </a:cubicBezTo>
              </a:path>
            </a:pathLst>
          </a:cu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662853" y="5306086"/>
            <a:ext cx="114793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</a:lvl1pPr>
          </a:lstStyle>
          <a:p>
            <a:pPr/>
            <a:r>
              <a:t>Backup</a:t>
            </a:r>
          </a:p>
        </p:txBody>
      </p:sp>
      <p:grpSp>
        <p:nvGrpSpPr>
          <p:cNvPr id="215" name="Group 215"/>
          <p:cNvGrpSpPr/>
          <p:nvPr/>
        </p:nvGrpSpPr>
        <p:grpSpPr>
          <a:xfrm>
            <a:off x="7157046" y="5914574"/>
            <a:ext cx="5333685" cy="2285850"/>
            <a:chOff x="0" y="0"/>
            <a:chExt cx="5333684" cy="2285849"/>
          </a:xfrm>
        </p:grpSpPr>
        <p:sp>
          <p:nvSpPr>
            <p:cNvPr id="204" name="Shape 204"/>
            <p:cNvSpPr/>
            <p:nvPr/>
          </p:nvSpPr>
          <p:spPr>
            <a:xfrm>
              <a:off x="1335021" y="668259"/>
              <a:ext cx="823664" cy="823665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885231" y="1066192"/>
              <a:ext cx="1506257" cy="588516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6" name="Shape 206"/>
            <p:cNvSpPr/>
            <p:nvPr/>
          </p:nvSpPr>
          <p:spPr>
            <a:xfrm flipH="1" flipV="1">
              <a:off x="1304874" y="460495"/>
              <a:ext cx="3010414" cy="44483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 flipV="1">
              <a:off x="-1" y="535189"/>
              <a:ext cx="727820" cy="4918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14907" y="-1"/>
              <a:ext cx="487512" cy="34045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9" name="Shape 209"/>
            <p:cNvSpPr/>
            <p:nvPr/>
          </p:nvSpPr>
          <p:spPr>
            <a:xfrm flipV="1">
              <a:off x="2030809" y="1898322"/>
              <a:ext cx="263344" cy="38752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 flipV="1">
              <a:off x="4835127" y="569056"/>
              <a:ext cx="498558" cy="322639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 flipH="1" flipV="1">
              <a:off x="4749484" y="1187122"/>
              <a:ext cx="501041" cy="31126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03687" y="139372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8421" y="1392439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76620" y="681239"/>
              <a:ext cx="1199555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6" name="Shape 216"/>
          <p:cNvSpPr/>
          <p:nvPr/>
        </p:nvSpPr>
        <p:spPr>
          <a:xfrm>
            <a:off x="7813802" y="5306086"/>
            <a:ext cx="402017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</a:lvl1pPr>
          </a:lstStyle>
          <a:p>
            <a:pPr/>
            <a:r>
              <a:t>Network partition — drop</a:t>
            </a:r>
          </a:p>
        </p:txBody>
      </p:sp>
      <p:pic>
        <p:nvPicPr>
          <p:cNvPr id="21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740000">
            <a:off x="8621463" y="6737630"/>
            <a:ext cx="514071" cy="514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940000">
            <a:off x="9566853" y="6288897"/>
            <a:ext cx="514070" cy="514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21" name="Shape 2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>
            <p:ph type="body" sz="half" idx="1"/>
          </p:nvPr>
        </p:nvSpPr>
        <p:spPr>
          <a:xfrm>
            <a:off x="861119" y="1971543"/>
            <a:ext cx="11282562" cy="4105631"/>
          </a:xfrm>
          <a:prstGeom prst="rect">
            <a:avLst/>
          </a:prstGeom>
        </p:spPr>
        <p:txBody>
          <a:bodyPr/>
          <a:lstStyle/>
          <a:p>
            <a:pPr lvl="1"/>
            <a:r>
              <a:t>Routers send advertisements for a given prefix (e.g., 16.4.0.0/16) </a:t>
            </a:r>
          </a:p>
          <a:p>
            <a:pPr lvl="1"/>
            <a:r>
              <a:t>Advertisements contain the AS path traffic would take</a:t>
            </a:r>
          </a:p>
          <a:p>
            <a:pPr lvl="1"/>
            <a:r>
              <a:t>Each router applies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local policy</a:t>
            </a:r>
            <a:r>
              <a:t> to choose best route</a:t>
            </a:r>
          </a:p>
          <a:p>
            <a:pPr lvl="1"/>
          </a:p>
          <a:p>
            <a:pPr lvl="2" marL="1308100" indent="-228600">
              <a:lnSpc>
                <a:spcPct val="140000"/>
              </a:lnSpc>
              <a:buSzPct val="100000"/>
              <a:buAutoNum type="arabicPeriod" startAt="1"/>
            </a:pPr>
            <a:r>
              <a:t>Import filters drop advertisements or modify attributes</a:t>
            </a:r>
          </a:p>
          <a:p>
            <a:pPr lvl="2" marL="1308100" indent="-228600">
              <a:lnSpc>
                <a:spcPct val="140000"/>
              </a:lnSpc>
              <a:buSzPct val="100000"/>
              <a:buAutoNum type="arabicPeriod" startAt="1"/>
            </a:pPr>
            <a:r>
              <a:t>Highest preference is chosen. Path length as a tie breaker</a:t>
            </a:r>
          </a:p>
          <a:p>
            <a:pPr lvl="2" marL="1308100" indent="-228600">
              <a:lnSpc>
                <a:spcPct val="140000"/>
              </a:lnSpc>
              <a:buSzPct val="100000"/>
              <a:buAutoNum type="arabicPeriod" startAt="1"/>
            </a:pPr>
            <a:r>
              <a:t>Export filters drop advertisements or modify attributes</a:t>
            </a:r>
          </a:p>
        </p:txBody>
      </p:sp>
      <p:sp>
        <p:nvSpPr>
          <p:cNvPr id="223" name="Shape 223"/>
          <p:cNvSpPr/>
          <p:nvPr/>
        </p:nvSpPr>
        <p:spPr>
          <a:xfrm>
            <a:off x="3002324" y="6647759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Shape 224"/>
          <p:cNvSpPr/>
          <p:nvPr/>
        </p:nvSpPr>
        <p:spPr>
          <a:xfrm>
            <a:off x="3002324" y="8639985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>
            <a:off x="7178461" y="7265348"/>
            <a:ext cx="115163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26" name="Shape 226"/>
          <p:cNvSpPr/>
          <p:nvPr/>
        </p:nvSpPr>
        <p:spPr>
          <a:xfrm>
            <a:off x="6125167" y="7803922"/>
            <a:ext cx="500466" cy="479184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7" name="Shape 227"/>
          <p:cNvSpPr/>
          <p:nvPr/>
        </p:nvSpPr>
        <p:spPr>
          <a:xfrm>
            <a:off x="9502011" y="6594567"/>
            <a:ext cx="500465" cy="479184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Shape 228"/>
          <p:cNvSpPr/>
          <p:nvPr/>
        </p:nvSpPr>
        <p:spPr>
          <a:xfrm>
            <a:off x="9502011" y="8639985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9" name="Shape 229"/>
          <p:cNvSpPr/>
          <p:nvPr/>
        </p:nvSpPr>
        <p:spPr>
          <a:xfrm flipV="1">
            <a:off x="6583389" y="7579591"/>
            <a:ext cx="837199" cy="3528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0" name="Shape 230"/>
          <p:cNvSpPr/>
          <p:nvPr/>
        </p:nvSpPr>
        <p:spPr>
          <a:xfrm flipV="1">
            <a:off x="3383533" y="8185570"/>
            <a:ext cx="2738564" cy="6143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6607119" y="8120631"/>
            <a:ext cx="2873001" cy="6862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3264475" y="6907648"/>
            <a:ext cx="2845003" cy="967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4361648" y="6853873"/>
            <a:ext cx="2705136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</a:lvl1pPr>
          </a:lstStyle>
          <a:p>
            <a:pPr/>
            <a:r>
              <a:t>local-pref←100</a:t>
            </a:r>
          </a:p>
        </p:txBody>
      </p:sp>
      <p:sp>
        <p:nvSpPr>
          <p:cNvPr id="234" name="Shape 234"/>
          <p:cNvSpPr/>
          <p:nvPr/>
        </p:nvSpPr>
        <p:spPr>
          <a:xfrm>
            <a:off x="4296172" y="8565360"/>
            <a:ext cx="2836089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</a:lvl1pPr>
          </a:lstStyle>
          <a:p>
            <a:pPr/>
            <a:r>
              <a:t>local-pref←99</a:t>
            </a:r>
          </a:p>
        </p:txBody>
      </p:sp>
      <p:sp>
        <p:nvSpPr>
          <p:cNvPr id="235" name="Shape 235"/>
          <p:cNvSpPr/>
          <p:nvPr/>
        </p:nvSpPr>
        <p:spPr>
          <a:xfrm>
            <a:off x="7435648" y="7926402"/>
            <a:ext cx="1889991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</a:lvl1pPr>
          </a:lstStyle>
          <a:p>
            <a:pPr/>
            <a:r>
              <a:t>tag(“foo”)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38" name="Shape 238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Shape 239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Shape 241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45" name="Shape 245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46" name="Shape 246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47" name="Shape 247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48" name="Shape 248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0" name="Shape 250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3" name="Shape 253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4" name="Shape 254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56" name="Shape 256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258" name="Shape 258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259" name="Shape 259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3" name="Shape 263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Shape 264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Shape 265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Shape 266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Shape 267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Shape 268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69" name="Shape 269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270" name="Shape 270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71" name="Shape 271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272" name="Shape 272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73" name="Shape 273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4" name="Shape 274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7" name="Shape 277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8" name="Shape 278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79" name="Shape 279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281" name="Shape 281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284" name="Shape 284"/>
          <p:cNvSpPr/>
          <p:nvPr/>
        </p:nvSpPr>
        <p:spPr>
          <a:xfrm flipV="1">
            <a:off x="2556933" y="4678964"/>
            <a:ext cx="1744829" cy="751286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5" name="Shape 285"/>
          <p:cNvSpPr/>
          <p:nvPr/>
        </p:nvSpPr>
        <p:spPr>
          <a:xfrm>
            <a:off x="2274461" y="4354963"/>
            <a:ext cx="1903221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A</a:t>
            </a:r>
          </a:p>
        </p:txBody>
      </p:sp>
      <p:sp>
        <p:nvSpPr>
          <p:cNvPr id="286" name="Shape 286"/>
          <p:cNvSpPr/>
          <p:nvPr/>
        </p:nvSpPr>
        <p:spPr>
          <a:xfrm>
            <a:off x="2379133" y="6099115"/>
            <a:ext cx="1609957" cy="800763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1755566" y="6565491"/>
            <a:ext cx="1903220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A</a:t>
            </a:r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289" name="Shape 289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290" name="Shape 290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293" name="Shape 293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Shape 294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Shape 297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8" name="Shape 298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9" name="Shape 299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00" name="Shape 300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01" name="Shape 301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02" name="Shape 302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03" name="Shape 303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04" name="Shape 304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5" name="Shape 305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6" name="Shape 306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7" name="Shape 307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8" name="Shape 308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9" name="Shape 309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312" name="Shape 312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3" name="Shape 313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315" name="Shape 315"/>
          <p:cNvSpPr/>
          <p:nvPr/>
        </p:nvSpPr>
        <p:spPr>
          <a:xfrm flipH="1">
            <a:off x="2508709" y="4564462"/>
            <a:ext cx="2018205" cy="918862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6" name="Shape 316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318" name="Shape 318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319" name="Shape 319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322" name="Shape 322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324" name="Shape 324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7" name="Shape 327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Shape 329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330" name="Shape 330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  <p:sp>
        <p:nvSpPr>
          <p:cNvPr id="331" name="Shape 331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32" name="Shape 332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33" name="Shape 333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34" name="Shape 334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35" name="Shape 335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36" name="Shape 336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" name="Shape 337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0" name="Shape 340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344" name="Shape 344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347" name="Shape 347"/>
          <p:cNvSpPr/>
          <p:nvPr/>
        </p:nvSpPr>
        <p:spPr>
          <a:xfrm>
            <a:off x="6731292" y="5399645"/>
            <a:ext cx="1903220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CA</a:t>
            </a:r>
          </a:p>
        </p:txBody>
      </p:sp>
      <p:sp>
        <p:nvSpPr>
          <p:cNvPr id="348" name="Shape 348"/>
          <p:cNvSpPr/>
          <p:nvPr/>
        </p:nvSpPr>
        <p:spPr>
          <a:xfrm flipH="1">
            <a:off x="2508709" y="4564462"/>
            <a:ext cx="2018205" cy="918862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0" name="Shape 350"/>
          <p:cNvSpPr/>
          <p:nvPr/>
        </p:nvSpPr>
        <p:spPr>
          <a:xfrm flipV="1">
            <a:off x="4707466" y="5095883"/>
            <a:ext cx="352041" cy="1435033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4783666" y="5199192"/>
            <a:ext cx="2060202" cy="137915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6490280" y="4727125"/>
            <a:ext cx="115163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3" name="Shape 353"/>
          <p:cNvSpPr/>
          <p:nvPr/>
        </p:nvSpPr>
        <p:spPr>
          <a:xfrm>
            <a:off x="4902199" y="6759515"/>
            <a:ext cx="538566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5119399" y="6445298"/>
            <a:ext cx="115163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357" name="Shape 357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Shape 358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9" name="Shape 359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0" name="Shape 360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1" name="Shape 361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3" name="Shape 363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4" name="Shape 364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65" name="Shape 365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66" name="Shape 366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7" name="Shape 367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8" name="Shape 368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69" name="Shape 369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2" name="Shape 372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3" name="Shape 373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4" name="Shape 374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376" name="Shape 376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379" name="Shape 379"/>
          <p:cNvSpPr/>
          <p:nvPr/>
        </p:nvSpPr>
        <p:spPr>
          <a:xfrm flipH="1">
            <a:off x="4700517" y="5093402"/>
            <a:ext cx="300391" cy="135618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0" name="Shape 380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382" name="Shape 382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383" name="Shape 383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386" name="Shape 386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Shape 387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8" name="Shape 388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9" name="Shape 389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0" name="Shape 390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1" name="Shape 391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2" name="Shape 392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93" name="Shape 393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94" name="Shape 394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95" name="Shape 395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96" name="Shape 396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97" name="Shape 397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8" name="Shape 398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99" name="Shape 399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0" name="Shape 400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1" name="Shape 401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2" name="Shape 402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405" name="Shape 405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408" name="Shape 408"/>
          <p:cNvSpPr/>
          <p:nvPr/>
        </p:nvSpPr>
        <p:spPr>
          <a:xfrm flipH="1">
            <a:off x="4700517" y="5093402"/>
            <a:ext cx="300391" cy="135618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09" name="Shape 409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5333999" y="4844792"/>
            <a:ext cx="2063300" cy="1742747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1" name="Shape 411"/>
          <p:cNvSpPr/>
          <p:nvPr/>
        </p:nvSpPr>
        <p:spPr>
          <a:xfrm>
            <a:off x="5393266" y="4814232"/>
            <a:ext cx="1251435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6731292" y="5553988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path = BCA</a:t>
            </a:r>
          </a:p>
        </p:txBody>
      </p:sp>
      <p:sp>
        <p:nvSpPr>
          <p:cNvPr id="413" name="Shape 413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414" name="Shape 414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415" name="Shape 415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  <p:sp>
        <p:nvSpPr>
          <p:cNvPr id="416" name="Shape 416"/>
          <p:cNvSpPr/>
          <p:nvPr/>
        </p:nvSpPr>
        <p:spPr>
          <a:xfrm>
            <a:off x="6309354" y="4562645"/>
            <a:ext cx="115163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 b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419" name="Shape 419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Shape 420"/>
          <p:cNvSpPr/>
          <p:nvPr/>
        </p:nvSpPr>
        <p:spPr>
          <a:xfrm>
            <a:off x="4730231" y="4440998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1" name="Shape 421"/>
          <p:cNvSpPr/>
          <p:nvPr/>
        </p:nvSpPr>
        <p:spPr>
          <a:xfrm>
            <a:off x="1940411" y="5512556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2" name="Shape 422"/>
          <p:cNvSpPr/>
          <p:nvPr/>
        </p:nvSpPr>
        <p:spPr>
          <a:xfrm>
            <a:off x="4205512" y="658454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3" name="Shape 423"/>
          <p:cNvSpPr/>
          <p:nvPr/>
        </p:nvSpPr>
        <p:spPr>
          <a:xfrm>
            <a:off x="7707710" y="4440998"/>
            <a:ext cx="500466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4" name="Shape 424"/>
          <p:cNvSpPr/>
          <p:nvPr/>
        </p:nvSpPr>
        <p:spPr>
          <a:xfrm>
            <a:off x="7337338" y="6708571"/>
            <a:ext cx="500465" cy="479185"/>
          </a:xfrm>
          <a:prstGeom prst="ellipse">
            <a:avLst/>
          </a:prstGeom>
          <a:solidFill>
            <a:srgbClr val="00000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Shape 425"/>
          <p:cNvSpPr/>
          <p:nvPr/>
        </p:nvSpPr>
        <p:spPr>
          <a:xfrm>
            <a:off x="1921361" y="4958498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6" name="Shape 426"/>
          <p:cNvSpPr/>
          <p:nvPr/>
        </p:nvSpPr>
        <p:spPr>
          <a:xfrm>
            <a:off x="4050995" y="5989216"/>
            <a:ext cx="538566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27" name="Shape 427"/>
          <p:cNvSpPr/>
          <p:nvPr/>
        </p:nvSpPr>
        <p:spPr>
          <a:xfrm>
            <a:off x="430547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28" name="Shape 428"/>
          <p:cNvSpPr/>
          <p:nvPr/>
        </p:nvSpPr>
        <p:spPr>
          <a:xfrm>
            <a:off x="7318288" y="6124683"/>
            <a:ext cx="538565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429" name="Shape 429"/>
          <p:cNvSpPr/>
          <p:nvPr/>
        </p:nvSpPr>
        <p:spPr>
          <a:xfrm>
            <a:off x="7318288" y="4057715"/>
            <a:ext cx="538565" cy="62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0" name="Shape 430"/>
          <p:cNvSpPr/>
          <p:nvPr/>
        </p:nvSpPr>
        <p:spPr>
          <a:xfrm flipV="1">
            <a:off x="4469153" y="4839584"/>
            <a:ext cx="449396" cy="1923092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1" name="Shape 431"/>
          <p:cNvSpPr/>
          <p:nvPr/>
        </p:nvSpPr>
        <p:spPr>
          <a:xfrm flipV="1">
            <a:off x="4596153" y="4743209"/>
            <a:ext cx="3302729" cy="209566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4994086" y="4747608"/>
            <a:ext cx="2619244" cy="221968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2208553" y="5805941"/>
            <a:ext cx="2078104" cy="96635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4" name="Shape 434"/>
          <p:cNvSpPr/>
          <p:nvPr/>
        </p:nvSpPr>
        <p:spPr>
          <a:xfrm flipV="1">
            <a:off x="2369420" y="4632415"/>
            <a:ext cx="2507192" cy="109732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5" name="Shape 435"/>
          <p:cNvSpPr/>
          <p:nvPr/>
        </p:nvSpPr>
        <p:spPr>
          <a:xfrm flipV="1">
            <a:off x="4972523" y="4619195"/>
            <a:ext cx="2784740" cy="9997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6" name="Shape 436"/>
          <p:cNvSpPr/>
          <p:nvPr/>
        </p:nvSpPr>
        <p:spPr>
          <a:xfrm>
            <a:off x="4523789" y="6878165"/>
            <a:ext cx="2990388" cy="47536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7" name="Shape 437"/>
          <p:cNvSpPr/>
          <p:nvPr/>
        </p:nvSpPr>
        <p:spPr>
          <a:xfrm>
            <a:off x="6044" y="5437932"/>
            <a:ext cx="1903220" cy="62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438" name="Shape 438"/>
          <p:cNvSpPr/>
          <p:nvPr/>
        </p:nvSpPr>
        <p:spPr>
          <a:xfrm>
            <a:off x="8678333" y="8046449"/>
            <a:ext cx="1420383" cy="1"/>
          </a:xfrm>
          <a:prstGeom prst="line">
            <a:avLst/>
          </a:prstGeom>
          <a:ln w="50800">
            <a:solidFill>
              <a:schemeClr val="accent6">
                <a:satOff val="24555"/>
                <a:lumOff val="2223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8678333" y="8545983"/>
            <a:ext cx="1420383" cy="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8436595" y="7829174"/>
            <a:ext cx="4238962" cy="1050114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advertisement</a:t>
            </a:r>
          </a:p>
          <a:p>
            <a:pPr algn="r">
              <a:lnSpc>
                <a:spcPct val="10000"/>
              </a:lnSpc>
              <a:spcBef>
                <a:spcPts val="3600"/>
              </a:spcBef>
              <a:defRPr>
                <a:solidFill>
                  <a:srgbClr val="212121"/>
                </a:solidFill>
              </a:defRPr>
            </a:pPr>
            <a:r>
              <a:t>pkt forwarding</a:t>
            </a:r>
          </a:p>
        </p:txBody>
      </p:sp>
      <p:sp>
        <p:nvSpPr>
          <p:cNvPr id="441" name="Shape 441"/>
          <p:cNvSpPr/>
          <p:nvPr/>
        </p:nvSpPr>
        <p:spPr>
          <a:xfrm flipH="1">
            <a:off x="4700517" y="5093402"/>
            <a:ext cx="300391" cy="1356181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2" name="Shape 442"/>
          <p:cNvSpPr/>
          <p:nvPr/>
        </p:nvSpPr>
        <p:spPr>
          <a:xfrm flipH="1" flipV="1">
            <a:off x="2377740" y="6072551"/>
            <a:ext cx="1683508" cy="799674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3" name="Shape 443"/>
          <p:cNvSpPr/>
          <p:nvPr/>
        </p:nvSpPr>
        <p:spPr>
          <a:xfrm flipH="1" flipV="1">
            <a:off x="5722735" y="5137050"/>
            <a:ext cx="1607565" cy="1384375"/>
          </a:xfrm>
          <a:prstGeom prst="line">
            <a:avLst/>
          </a:prstGeom>
          <a:ln w="508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444" name="Shape 444"/>
          <p:cNvSpPr/>
          <p:nvPr>
            <p:ph type="body" sz="quarter" idx="1"/>
          </p:nvPr>
        </p:nvSpPr>
        <p:spPr>
          <a:xfrm>
            <a:off x="2838975" y="7560026"/>
            <a:ext cx="3837148" cy="1789493"/>
          </a:xfrm>
          <a:prstGeom prst="rect">
            <a:avLst/>
          </a:prstGeom>
          <a:solidFill>
            <a:srgbClr val="EAECFF"/>
          </a:solidFill>
          <a:ln w="38100">
            <a:solidFill>
              <a:schemeClr val="accent1">
                <a:hueOff val="47394"/>
                <a:satOff val="-25753"/>
                <a:lumOff val="-7544"/>
              </a:schemeClr>
            </a:solidFill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1. Prefer B over A</a:t>
            </a:r>
          </a:p>
          <a:p>
            <a:pPr>
              <a:lnSpc>
                <a:spcPct val="10000"/>
              </a:lnSpc>
            </a:pPr>
            <a:r>
              <a:t>2. Tag routes “red”</a:t>
            </a:r>
          </a:p>
          <a:p>
            <a:pPr>
              <a:lnSpc>
                <a:spcPct val="10000"/>
              </a:lnSpc>
            </a:pPr>
            <a:r>
              <a:t>3. Don’t export to E</a:t>
            </a:r>
          </a:p>
        </p:txBody>
      </p:sp>
      <p:sp>
        <p:nvSpPr>
          <p:cNvPr id="445" name="Shape 445"/>
          <p:cNvSpPr/>
          <p:nvPr/>
        </p:nvSpPr>
        <p:spPr>
          <a:xfrm>
            <a:off x="7879142" y="3431724"/>
            <a:ext cx="4022477" cy="590335"/>
          </a:xfrm>
          <a:prstGeom prst="rect">
            <a:avLst/>
          </a:prstGeom>
          <a:solidFill>
            <a:srgbClr val="FFDCD4"/>
          </a:solidFill>
          <a:ln w="38100">
            <a:solidFill>
              <a:schemeClr val="accent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Block “red” routes</a:t>
            </a:r>
          </a:p>
        </p:txBody>
      </p:sp>
      <p:sp>
        <p:nvSpPr>
          <p:cNvPr id="446" name="Shape 446"/>
          <p:cNvSpPr/>
          <p:nvPr/>
        </p:nvSpPr>
        <p:spPr>
          <a:xfrm>
            <a:off x="3579357" y="3262965"/>
            <a:ext cx="3524393" cy="626601"/>
          </a:xfrm>
          <a:prstGeom prst="rect">
            <a:avLst/>
          </a:prstGeom>
          <a:solidFill>
            <a:srgbClr val="E6FEE2"/>
          </a:solidFill>
          <a:ln w="381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0000"/>
              </a:lnSpc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1. Prefer C over 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Configuring Networks is Error-Prone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Shape 84"/>
          <p:cNvSpPr/>
          <p:nvPr>
            <p:ph type="body" sz="quarter" idx="4294967295"/>
          </p:nvPr>
        </p:nvSpPr>
        <p:spPr>
          <a:xfrm>
            <a:off x="7724075" y="7018454"/>
            <a:ext cx="4415772" cy="2485385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50-80% of outages are the result of human error </a:t>
            </a:r>
          </a:p>
          <a:p>
            <a:pPr>
              <a:defRPr sz="2600"/>
            </a:pPr>
            <a:r>
              <a:t>-Juniper 2008</a:t>
            </a:r>
          </a:p>
        </p:txBody>
      </p:sp>
      <p:sp>
        <p:nvSpPr>
          <p:cNvPr id="85" name="Shape 85"/>
          <p:cNvSpPr/>
          <p:nvPr/>
        </p:nvSpPr>
        <p:spPr>
          <a:xfrm>
            <a:off x="1458376" y="7057149"/>
            <a:ext cx="4807511" cy="1868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 sz="2600">
                <a:solidFill>
                  <a:srgbClr val="212121"/>
                </a:solidFill>
              </a:defRPr>
            </a:pPr>
            <a:r>
              <a:t>~60% of network downtime is caused by human error</a:t>
            </a:r>
          </a:p>
          <a:p>
            <a:pPr>
              <a:spcBef>
                <a:spcPts val="3600"/>
              </a:spcBef>
              <a:defRPr b="1" sz="2600">
                <a:solidFill>
                  <a:srgbClr val="212121"/>
                </a:solidFill>
              </a:defRPr>
            </a:pPr>
            <a:r>
              <a:t>-Yankee group 2002</a:t>
            </a:r>
          </a:p>
        </p:txBody>
      </p:sp>
      <p:pic>
        <p:nvPicPr>
          <p:cNvPr id="86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804" y="2429254"/>
            <a:ext cx="6892241" cy="4461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Untitled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0580" y="2699397"/>
            <a:ext cx="5802762" cy="3921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fast" advClick="1" p14:dur="5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Border Gateway Protocol (BGP)</a:t>
            </a:r>
          </a:p>
        </p:txBody>
      </p:sp>
      <p:sp>
        <p:nvSpPr>
          <p:cNvPr id="449" name="Shape 4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2" name="Group 472"/>
          <p:cNvGrpSpPr/>
          <p:nvPr/>
        </p:nvGrpSpPr>
        <p:grpSpPr>
          <a:xfrm>
            <a:off x="1767110" y="5050983"/>
            <a:ext cx="8568031" cy="4017768"/>
            <a:chOff x="0" y="0"/>
            <a:chExt cx="8568029" cy="4017766"/>
          </a:xfrm>
        </p:grpSpPr>
        <p:sp>
          <p:nvSpPr>
            <p:cNvPr id="450" name="Shape 450"/>
            <p:cNvSpPr/>
            <p:nvPr/>
          </p:nvSpPr>
          <p:spPr>
            <a:xfrm>
              <a:off x="2252135" y="1961482"/>
              <a:ext cx="500465" cy="479184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8048514" y="1961482"/>
              <a:ext cx="500466" cy="479184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252135" y="3463957"/>
              <a:ext cx="500465" cy="479185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5350094" y="1961482"/>
              <a:ext cx="500465" cy="479184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233085" y="2933432"/>
              <a:ext cx="538565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5331044" y="1441999"/>
              <a:ext cx="538565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456" name="Shape 456"/>
            <p:cNvSpPr/>
            <p:nvPr/>
          </p:nvSpPr>
          <p:spPr>
            <a:xfrm>
              <a:off x="2233085" y="0"/>
              <a:ext cx="538565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457" name="Shape 457"/>
            <p:cNvSpPr/>
            <p:nvPr/>
          </p:nvSpPr>
          <p:spPr>
            <a:xfrm>
              <a:off x="8029464" y="1441999"/>
              <a:ext cx="538566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458" name="Shape 458"/>
            <p:cNvSpPr/>
            <p:nvPr/>
          </p:nvSpPr>
          <p:spPr>
            <a:xfrm>
              <a:off x="2662051" y="1042286"/>
              <a:ext cx="2861349" cy="118389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 flipV="1">
              <a:off x="2333345" y="2189014"/>
              <a:ext cx="3256162" cy="165047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0" y="3389332"/>
              <a:ext cx="1903220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16.4.0.0/24</a:t>
              </a:r>
            </a:p>
          </p:txBody>
        </p:sp>
        <p:sp>
          <p:nvSpPr>
            <p:cNvPr id="461" name="Shape 461"/>
            <p:cNvSpPr/>
            <p:nvPr/>
          </p:nvSpPr>
          <p:spPr>
            <a:xfrm flipV="1">
              <a:off x="2864155" y="2455903"/>
              <a:ext cx="1903780" cy="912096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0" y="1949317"/>
              <a:ext cx="1903220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16.4.1.0/24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2252135" y="659169"/>
              <a:ext cx="500465" cy="479185"/>
            </a:xfrm>
            <a:prstGeom prst="ellipse">
              <a:avLst/>
            </a:prstGeom>
            <a:solidFill>
              <a:srgbClr val="000000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233085" y="1466715"/>
              <a:ext cx="538565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465" name="Shape 465"/>
            <p:cNvSpPr/>
            <p:nvPr/>
          </p:nvSpPr>
          <p:spPr>
            <a:xfrm flipV="1">
              <a:off x="2477279" y="2220043"/>
              <a:ext cx="2968295" cy="8698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0" y="643023"/>
              <a:ext cx="1903220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16.4.2.0/24</a:t>
              </a:r>
            </a:p>
          </p:txBody>
        </p:sp>
        <p:sp>
          <p:nvSpPr>
            <p:cNvPr id="467" name="Shape 467"/>
            <p:cNvSpPr/>
            <p:nvPr/>
          </p:nvSpPr>
          <p:spPr>
            <a:xfrm>
              <a:off x="5821612" y="2213892"/>
              <a:ext cx="2434784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6036026" y="1615348"/>
              <a:ext cx="1903221" cy="628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16.4.0.0/16</a:t>
              </a:r>
            </a:p>
          </p:txBody>
        </p:sp>
        <p:sp>
          <p:nvSpPr>
            <p:cNvPr id="469" name="Shape 469"/>
            <p:cNvSpPr/>
            <p:nvPr/>
          </p:nvSpPr>
          <p:spPr>
            <a:xfrm flipV="1">
              <a:off x="2838755" y="2100512"/>
              <a:ext cx="1892245" cy="56754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2864155" y="980398"/>
              <a:ext cx="1939407" cy="819085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 flipV="1">
              <a:off x="5971422" y="2355587"/>
              <a:ext cx="1927175" cy="21812"/>
            </a:xfrm>
            <a:prstGeom prst="line">
              <a:avLst/>
            </a:prstGeom>
            <a:noFill/>
            <a:ln w="508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473" name="Shape 473"/>
          <p:cNvSpPr/>
          <p:nvPr>
            <p:ph type="body" sz="half" idx="1"/>
          </p:nvPr>
        </p:nvSpPr>
        <p:spPr>
          <a:xfrm>
            <a:off x="807639" y="1982072"/>
            <a:ext cx="11430001" cy="256004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Aggregation (Route summarization)</a:t>
            </a:r>
          </a:p>
          <a:p>
            <a:pPr lvl="1"/>
            <a:r>
              <a:t>Advertise a more general subnetwork</a:t>
            </a:r>
          </a:p>
          <a:p>
            <a:pPr lvl="1"/>
            <a:r>
              <a:t>Information hiding for routers</a:t>
            </a:r>
          </a:p>
          <a:p>
            <a:pPr lvl="1"/>
            <a:r>
              <a:t>Reduces router table size and improves network stability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476" name="Shape 4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6" name="Group 496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493" name="Group 493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477" name="Shape 477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494" name="Shape 494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495" name="Shape 495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499" name="Shape 4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0" name="Shape 500"/>
          <p:cNvSpPr/>
          <p:nvPr/>
        </p:nvSpPr>
        <p:spPr>
          <a:xfrm>
            <a:off x="7358738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01" name="Shape 501"/>
          <p:cNvSpPr/>
          <p:nvPr/>
        </p:nvSpPr>
        <p:spPr>
          <a:xfrm>
            <a:off x="7730186" y="6703965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502" name="Shape 502"/>
          <p:cNvSpPr/>
          <p:nvPr/>
        </p:nvSpPr>
        <p:spPr>
          <a:xfrm>
            <a:off x="3851247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03" name="Shape 503"/>
          <p:cNvSpPr/>
          <p:nvPr/>
        </p:nvSpPr>
        <p:spPr>
          <a:xfrm>
            <a:off x="227173" y="6577451"/>
            <a:ext cx="7188022" cy="2814448"/>
          </a:xfrm>
          <a:prstGeom prst="roundRect">
            <a:avLst>
              <a:gd name="adj" fmla="val 26453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4" name="Shape 504"/>
          <p:cNvSpPr/>
          <p:nvPr>
            <p:ph type="body" sz="quarter" idx="1"/>
          </p:nvPr>
        </p:nvSpPr>
        <p:spPr>
          <a:xfrm>
            <a:off x="438581" y="6847470"/>
            <a:ext cx="6273522" cy="2392935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/>
            <a:r>
              <a:t>Prevent transit between peers ($$$)</a:t>
            </a:r>
          </a:p>
        </p:txBody>
      </p:sp>
      <p:sp>
        <p:nvSpPr>
          <p:cNvPr id="505" name="Shape 505"/>
          <p:cNvSpPr/>
          <p:nvPr/>
        </p:nvSpPr>
        <p:spPr>
          <a:xfrm>
            <a:off x="3851247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06" name="Shape 506"/>
          <p:cNvSpPr/>
          <p:nvPr/>
        </p:nvSpPr>
        <p:spPr>
          <a:xfrm>
            <a:off x="7358738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grpSp>
        <p:nvGrpSpPr>
          <p:cNvPr id="526" name="Group 526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523" name="Group 523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507" name="Shape 507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10" name="Shape 510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524" name="Shape 524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525" name="Shape 525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529" name="Shape 5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0" name="Shape 530"/>
          <p:cNvSpPr/>
          <p:nvPr/>
        </p:nvSpPr>
        <p:spPr>
          <a:xfrm>
            <a:off x="7358738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31" name="Shape 531"/>
          <p:cNvSpPr/>
          <p:nvPr/>
        </p:nvSpPr>
        <p:spPr>
          <a:xfrm>
            <a:off x="7730186" y="6703965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532" name="Shape 532"/>
          <p:cNvSpPr/>
          <p:nvPr/>
        </p:nvSpPr>
        <p:spPr>
          <a:xfrm>
            <a:off x="3851247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33" name="Shape 533"/>
          <p:cNvSpPr/>
          <p:nvPr/>
        </p:nvSpPr>
        <p:spPr>
          <a:xfrm>
            <a:off x="227173" y="6577451"/>
            <a:ext cx="7188022" cy="2814448"/>
          </a:xfrm>
          <a:prstGeom prst="roundRect">
            <a:avLst>
              <a:gd name="adj" fmla="val 26453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xfrm>
            <a:off x="438581" y="6847470"/>
            <a:ext cx="6273522" cy="2392935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/>
            <a:r>
              <a:t>Prevent transit between peers ($$$)</a:t>
            </a:r>
          </a:p>
          <a:p>
            <a:pPr lvl="1"/>
            <a:r>
              <a:t>Prefer R2 &gt; R1 &gt; Peer ($$$)</a:t>
            </a:r>
          </a:p>
        </p:txBody>
      </p:sp>
      <p:sp>
        <p:nvSpPr>
          <p:cNvPr id="535" name="Shape 535"/>
          <p:cNvSpPr/>
          <p:nvPr/>
        </p:nvSpPr>
        <p:spPr>
          <a:xfrm>
            <a:off x="3851247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36" name="Shape 536"/>
          <p:cNvSpPr/>
          <p:nvPr/>
        </p:nvSpPr>
        <p:spPr>
          <a:xfrm>
            <a:off x="7358738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37" name="Shape 537"/>
          <p:cNvSpPr/>
          <p:nvPr/>
        </p:nvSpPr>
        <p:spPr>
          <a:xfrm>
            <a:off x="7055312" y="4242725"/>
            <a:ext cx="1321376" cy="125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953" y="5035"/>
                  <a:pt x="4904" y="9572"/>
                  <a:pt x="8656" y="13308"/>
                </a:cubicBezTo>
                <a:cubicBezTo>
                  <a:pt x="12368" y="17003"/>
                  <a:pt x="16779" y="19828"/>
                  <a:pt x="21600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38" name="Shape 538"/>
          <p:cNvSpPr/>
          <p:nvPr/>
        </p:nvSpPr>
        <p:spPr>
          <a:xfrm>
            <a:off x="4590215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lp←100</a:t>
            </a:r>
          </a:p>
        </p:txBody>
      </p:sp>
      <p:sp>
        <p:nvSpPr>
          <p:cNvPr id="539" name="Shape 539"/>
          <p:cNvSpPr/>
          <p:nvPr/>
        </p:nvSpPr>
        <p:spPr>
          <a:xfrm>
            <a:off x="7703753" y="3565340"/>
            <a:ext cx="1765832" cy="7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lp←99</a:t>
            </a:r>
          </a:p>
        </p:txBody>
      </p:sp>
      <p:grpSp>
        <p:nvGrpSpPr>
          <p:cNvPr id="559" name="Group 559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556" name="Group 556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540" name="Shape 540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557" name="Shape 557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  <p:sp>
        <p:nvSpPr>
          <p:cNvPr id="560" name="Shape 560"/>
          <p:cNvSpPr/>
          <p:nvPr/>
        </p:nvSpPr>
        <p:spPr>
          <a:xfrm>
            <a:off x="7266638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563" name="Shape 5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4" name="Shape 564"/>
          <p:cNvSpPr/>
          <p:nvPr/>
        </p:nvSpPr>
        <p:spPr>
          <a:xfrm>
            <a:off x="7358738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65" name="Shape 565"/>
          <p:cNvSpPr/>
          <p:nvPr/>
        </p:nvSpPr>
        <p:spPr>
          <a:xfrm>
            <a:off x="7730186" y="6703965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16.4.0.0/16</a:t>
            </a:r>
          </a:p>
        </p:txBody>
      </p:sp>
      <p:sp>
        <p:nvSpPr>
          <p:cNvPr id="566" name="Shape 566"/>
          <p:cNvSpPr/>
          <p:nvPr/>
        </p:nvSpPr>
        <p:spPr>
          <a:xfrm>
            <a:off x="3851247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67" name="Shape 567"/>
          <p:cNvSpPr/>
          <p:nvPr/>
        </p:nvSpPr>
        <p:spPr>
          <a:xfrm>
            <a:off x="227173" y="6577451"/>
            <a:ext cx="7188022" cy="2814448"/>
          </a:xfrm>
          <a:prstGeom prst="roundRect">
            <a:avLst>
              <a:gd name="adj" fmla="val 26453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68" name="Shape 568"/>
          <p:cNvSpPr/>
          <p:nvPr>
            <p:ph type="body" sz="quarter" idx="1"/>
          </p:nvPr>
        </p:nvSpPr>
        <p:spPr>
          <a:xfrm>
            <a:off x="438581" y="6847470"/>
            <a:ext cx="6273522" cy="2392935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/>
            <a:r>
              <a:t>Prevent transit between peers ($$$)</a:t>
            </a:r>
          </a:p>
          <a:p>
            <a:pPr lvl="1"/>
            <a:r>
              <a:t>Prefer R2 &gt; R1 &gt; Peer ($$$) </a:t>
            </a:r>
          </a:p>
          <a:p>
            <a:pPr lvl="1"/>
            <a:r>
              <a:t>Filter customer by prefix (security)</a:t>
            </a:r>
          </a:p>
        </p:txBody>
      </p:sp>
      <p:sp>
        <p:nvSpPr>
          <p:cNvPr id="569" name="Shape 569"/>
          <p:cNvSpPr/>
          <p:nvPr/>
        </p:nvSpPr>
        <p:spPr>
          <a:xfrm>
            <a:off x="3851247" y="2333690"/>
            <a:ext cx="2920736" cy="87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tag(“Peer”)</a:t>
            </a:r>
          </a:p>
        </p:txBody>
      </p:sp>
      <p:sp>
        <p:nvSpPr>
          <p:cNvPr id="570" name="Shape 570"/>
          <p:cNvSpPr/>
          <p:nvPr/>
        </p:nvSpPr>
        <p:spPr>
          <a:xfrm>
            <a:off x="7358738" y="1897780"/>
            <a:ext cx="2920736" cy="878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block(“Peer”)</a:t>
            </a:r>
          </a:p>
        </p:txBody>
      </p:sp>
      <p:sp>
        <p:nvSpPr>
          <p:cNvPr id="571" name="Shape 571"/>
          <p:cNvSpPr/>
          <p:nvPr/>
        </p:nvSpPr>
        <p:spPr>
          <a:xfrm>
            <a:off x="7703753" y="3565340"/>
            <a:ext cx="1765832" cy="7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lp←99</a:t>
            </a:r>
          </a:p>
        </p:txBody>
      </p:sp>
      <p:sp>
        <p:nvSpPr>
          <p:cNvPr id="572" name="Shape 572"/>
          <p:cNvSpPr/>
          <p:nvPr/>
        </p:nvSpPr>
        <p:spPr>
          <a:xfrm>
            <a:off x="7374997" y="1404974"/>
            <a:ext cx="444036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filter(16.4.0.0/16,  _Princeton)</a:t>
            </a:r>
          </a:p>
        </p:txBody>
      </p:sp>
      <p:sp>
        <p:nvSpPr>
          <p:cNvPr id="573" name="Shape 573"/>
          <p:cNvSpPr/>
          <p:nvPr/>
        </p:nvSpPr>
        <p:spPr>
          <a:xfrm>
            <a:off x="7055312" y="4242725"/>
            <a:ext cx="1321376" cy="125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953" y="5035"/>
                  <a:pt x="4904" y="9572"/>
                  <a:pt x="8656" y="13308"/>
                </a:cubicBezTo>
                <a:cubicBezTo>
                  <a:pt x="12368" y="17003"/>
                  <a:pt x="16779" y="19828"/>
                  <a:pt x="21600" y="21600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4590215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lp←100</a:t>
            </a:r>
          </a:p>
        </p:txBody>
      </p:sp>
      <p:grpSp>
        <p:nvGrpSpPr>
          <p:cNvPr id="594" name="Group 594"/>
          <p:cNvGrpSpPr/>
          <p:nvPr/>
        </p:nvGrpSpPr>
        <p:grpSpPr>
          <a:xfrm>
            <a:off x="1373855" y="2688324"/>
            <a:ext cx="9987098" cy="4743951"/>
            <a:chOff x="0" y="0"/>
            <a:chExt cx="9987096" cy="4743949"/>
          </a:xfrm>
        </p:grpSpPr>
        <p:grpSp>
          <p:nvGrpSpPr>
            <p:cNvPr id="591" name="Group 591"/>
            <p:cNvGrpSpPr/>
            <p:nvPr/>
          </p:nvGrpSpPr>
          <p:grpSpPr>
            <a:xfrm>
              <a:off x="0" y="0"/>
              <a:ext cx="9987097" cy="4743950"/>
              <a:chOff x="0" y="0"/>
              <a:chExt cx="9987096" cy="4743949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5914239" y="746950"/>
                <a:ext cx="2153162" cy="5748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4629078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5676247" y="2914416"/>
                <a:ext cx="809806" cy="49986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8" name="Shape 578"/>
              <p:cNvSpPr/>
              <p:nvPr/>
            </p:nvSpPr>
            <p:spPr>
              <a:xfrm flipH="1">
                <a:off x="7584956" y="1035961"/>
                <a:ext cx="1031499" cy="209008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2197372" y="748543"/>
                <a:ext cx="2153163" cy="5748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6356331" y="4015640"/>
                <a:ext cx="1765831" cy="7283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-1" y="10815"/>
                <a:ext cx="2481434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7505664" y="0"/>
                <a:ext cx="2481433" cy="1498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3747446" y="55075"/>
                <a:ext cx="2568812" cy="1572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6300385" y="2910907"/>
                <a:ext cx="1877752" cy="10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4467406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6193554" y="578663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3496722" y="575104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5268770" y="1377182"/>
                <a:ext cx="372275" cy="362768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5430442" y="1396941"/>
                <a:ext cx="48931" cy="998142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4102013" y="2166830"/>
                <a:ext cx="2053090" cy="11626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592" name="Shape 592"/>
            <p:cNvSpPr/>
            <p:nvPr/>
          </p:nvSpPr>
          <p:spPr>
            <a:xfrm>
              <a:off x="4165255" y="10298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5467551" y="1004441"/>
              <a:ext cx="450802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  <p:sp>
        <p:nvSpPr>
          <p:cNvPr id="595" name="Shape 595"/>
          <p:cNvSpPr/>
          <p:nvPr/>
        </p:nvSpPr>
        <p:spPr>
          <a:xfrm>
            <a:off x="7266638" y="4179790"/>
            <a:ext cx="1765832" cy="72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lp←101</a:t>
            </a:r>
          </a:p>
        </p:txBody>
      </p:sp>
      <p:sp>
        <p:nvSpPr>
          <p:cNvPr id="596" name="Shape 596"/>
          <p:cNvSpPr/>
          <p:nvPr/>
        </p:nvSpPr>
        <p:spPr>
          <a:xfrm>
            <a:off x="1409008" y="4559843"/>
            <a:ext cx="444036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filter(16.4.0.0/16,  _Princeton)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599" name="Shape 5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0" name="Shape 600"/>
          <p:cNvSpPr/>
          <p:nvPr>
            <p:ph type="body" sz="half" idx="1"/>
          </p:nvPr>
        </p:nvSpPr>
        <p:spPr>
          <a:xfrm>
            <a:off x="782057" y="4930436"/>
            <a:ext cx="7212071" cy="413546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Peer = {Sprint, Level3}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transit(X,Y) = </a:t>
            </a:r>
            <a:r>
              <a:rPr b="1"/>
              <a:t>enter</a:t>
            </a:r>
            <a:r>
              <a:t>(X) and </a:t>
            </a:r>
            <a:r>
              <a:rPr b="1"/>
              <a:t>exit</a:t>
            </a:r>
            <a:r>
              <a:t>(Y)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NoTransit = { </a:t>
            </a:r>
          </a:p>
          <a:p>
            <a:pPr>
              <a:lnSpc>
                <a:spcPct val="10000"/>
              </a:lnSpc>
              <a:defRPr b="0"/>
            </a:pPr>
            <a:r>
              <a:t>        true =&gt; !</a:t>
            </a:r>
            <a:r>
              <a:rPr b="1"/>
              <a:t>transit</a:t>
            </a:r>
            <a:r>
              <a:t>(Peer,Peer) </a:t>
            </a:r>
          </a:p>
          <a:p>
            <a:pPr>
              <a:lnSpc>
                <a:spcPct val="10000"/>
              </a:lnSpc>
              <a:defRPr b="0"/>
            </a:pPr>
            <a:r>
              <a:t>}</a:t>
            </a:r>
          </a:p>
        </p:txBody>
      </p:sp>
      <p:sp>
        <p:nvSpPr>
          <p:cNvPr id="601" name="Shape 601"/>
          <p:cNvSpPr/>
          <p:nvPr/>
        </p:nvSpPr>
        <p:spPr>
          <a:xfrm>
            <a:off x="56602" y="3497555"/>
            <a:ext cx="571996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spcBef>
                <a:spcPts val="1600"/>
              </a:spcBef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Prevent transit between peers</a:t>
            </a:r>
          </a:p>
        </p:txBody>
      </p:sp>
      <p:grpSp>
        <p:nvGrpSpPr>
          <p:cNvPr id="621" name="Group 621"/>
          <p:cNvGrpSpPr/>
          <p:nvPr/>
        </p:nvGrpSpPr>
        <p:grpSpPr>
          <a:xfrm>
            <a:off x="4416243" y="1550890"/>
            <a:ext cx="8231740" cy="3745041"/>
            <a:chOff x="0" y="0"/>
            <a:chExt cx="8231738" cy="3745040"/>
          </a:xfrm>
        </p:grpSpPr>
        <p:grpSp>
          <p:nvGrpSpPr>
            <p:cNvPr id="618" name="Group 618"/>
            <p:cNvGrpSpPr/>
            <p:nvPr/>
          </p:nvGrpSpPr>
          <p:grpSpPr>
            <a:xfrm>
              <a:off x="0" y="-1"/>
              <a:ext cx="8231739" cy="3745041"/>
              <a:chOff x="0" y="0"/>
              <a:chExt cx="8231738" cy="3745039"/>
            </a:xfrm>
          </p:grpSpPr>
          <p:sp>
            <p:nvSpPr>
              <p:cNvPr id="602" name="Shape 602"/>
              <p:cNvSpPr/>
              <p:nvPr/>
            </p:nvSpPr>
            <p:spPr>
              <a:xfrm>
                <a:off x="4874737" y="615664"/>
                <a:ext cx="1774717" cy="473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3815459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4678575" y="2402170"/>
                <a:ext cx="667473" cy="41200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 flipH="1">
                <a:off x="6251804" y="853878"/>
                <a:ext cx="850200" cy="172272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1811156" y="616977"/>
                <a:ext cx="1774718" cy="4737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5162925" y="3144740"/>
                <a:ext cx="1455465" cy="600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 sz="2400"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-1" y="8914"/>
                <a:ext cx="2045291" cy="123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6186449" y="0"/>
                <a:ext cx="2045290" cy="123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3088785" y="45395"/>
                <a:ext cx="2117312" cy="1296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5040613" y="2272278"/>
                <a:ext cx="1547714" cy="865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200"/>
                </a:lvl1pPr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3682203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5104959" y="476956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2882129" y="474022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4342717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4475973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3381033" y="1595482"/>
                <a:ext cx="1692233" cy="958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619" name="Shape 619"/>
            <p:cNvSpPr/>
            <p:nvPr/>
          </p:nvSpPr>
          <p:spPr>
            <a:xfrm>
              <a:off x="3382359" y="810733"/>
              <a:ext cx="494081" cy="447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620" name="Shape 620"/>
            <p:cNvSpPr/>
            <p:nvPr/>
          </p:nvSpPr>
          <p:spPr>
            <a:xfrm>
              <a:off x="4468460" y="789797"/>
              <a:ext cx="483447" cy="433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624" name="Shape 62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5" name="Shape 625"/>
          <p:cNvSpPr/>
          <p:nvPr>
            <p:ph type="body" sz="half" idx="1"/>
          </p:nvPr>
        </p:nvSpPr>
        <p:spPr>
          <a:xfrm>
            <a:off x="782057" y="4930436"/>
            <a:ext cx="7212071" cy="413546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…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Preferences = { </a:t>
            </a:r>
          </a:p>
          <a:p>
            <a:pPr>
              <a:lnSpc>
                <a:spcPct val="10000"/>
              </a:lnSpc>
              <a:defRPr b="0"/>
            </a:pPr>
            <a:r>
              <a:t>       true =&gt; </a:t>
            </a:r>
            <a:r>
              <a:rPr b="1"/>
              <a:t>exit</a:t>
            </a:r>
            <a:r>
              <a:t>(R2 &gt;&gt; R1 &gt;&gt; Peer)</a:t>
            </a:r>
          </a:p>
          <a:p>
            <a:pPr>
              <a:lnSpc>
                <a:spcPct val="10000"/>
              </a:lnSpc>
              <a:defRPr b="0"/>
            </a:pPr>
            <a:r>
              <a:t>}</a:t>
            </a:r>
          </a:p>
        </p:txBody>
      </p:sp>
      <p:sp>
        <p:nvSpPr>
          <p:cNvPr id="626" name="Shape 626"/>
          <p:cNvSpPr/>
          <p:nvPr/>
        </p:nvSpPr>
        <p:spPr>
          <a:xfrm>
            <a:off x="56602" y="3497555"/>
            <a:ext cx="42485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spcBef>
                <a:spcPts val="1600"/>
              </a:spcBef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Prefer R2 &gt; R1 &gt; Peer</a:t>
            </a:r>
          </a:p>
        </p:txBody>
      </p:sp>
      <p:grpSp>
        <p:nvGrpSpPr>
          <p:cNvPr id="646" name="Group 646"/>
          <p:cNvGrpSpPr/>
          <p:nvPr/>
        </p:nvGrpSpPr>
        <p:grpSpPr>
          <a:xfrm>
            <a:off x="4416243" y="1550890"/>
            <a:ext cx="8231740" cy="3745041"/>
            <a:chOff x="0" y="0"/>
            <a:chExt cx="8231738" cy="3745040"/>
          </a:xfrm>
        </p:grpSpPr>
        <p:grpSp>
          <p:nvGrpSpPr>
            <p:cNvPr id="643" name="Group 643"/>
            <p:cNvGrpSpPr/>
            <p:nvPr/>
          </p:nvGrpSpPr>
          <p:grpSpPr>
            <a:xfrm>
              <a:off x="0" y="-1"/>
              <a:ext cx="8231739" cy="3745041"/>
              <a:chOff x="0" y="0"/>
              <a:chExt cx="8231738" cy="3745039"/>
            </a:xfrm>
          </p:grpSpPr>
          <p:sp>
            <p:nvSpPr>
              <p:cNvPr id="627" name="Shape 627"/>
              <p:cNvSpPr/>
              <p:nvPr/>
            </p:nvSpPr>
            <p:spPr>
              <a:xfrm>
                <a:off x="4874737" y="615664"/>
                <a:ext cx="1774717" cy="473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3815459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4678575" y="2402170"/>
                <a:ext cx="667473" cy="41200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30" name="Shape 630"/>
              <p:cNvSpPr/>
              <p:nvPr/>
            </p:nvSpPr>
            <p:spPr>
              <a:xfrm flipH="1">
                <a:off x="6251804" y="853878"/>
                <a:ext cx="850200" cy="172272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1811156" y="616977"/>
                <a:ext cx="1774718" cy="4737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5162925" y="3144740"/>
                <a:ext cx="1455465" cy="600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 sz="2400"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-1" y="8914"/>
                <a:ext cx="2045291" cy="123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6186449" y="0"/>
                <a:ext cx="2045290" cy="123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3088785" y="45395"/>
                <a:ext cx="2117312" cy="1296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5040613" y="2272278"/>
                <a:ext cx="1547714" cy="865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200"/>
                </a:lvl1pPr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3682203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5104959" y="476956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2882129" y="474022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4342717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4475973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3381033" y="1595482"/>
                <a:ext cx="1692233" cy="958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644" name="Shape 644"/>
            <p:cNvSpPr/>
            <p:nvPr/>
          </p:nvSpPr>
          <p:spPr>
            <a:xfrm>
              <a:off x="3382359" y="810733"/>
              <a:ext cx="494081" cy="447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645" name="Shape 645"/>
            <p:cNvSpPr/>
            <p:nvPr/>
          </p:nvSpPr>
          <p:spPr>
            <a:xfrm>
              <a:off x="4468460" y="789797"/>
              <a:ext cx="483447" cy="433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1:  Backbone Network</a:t>
            </a:r>
          </a:p>
        </p:txBody>
      </p:sp>
      <p:sp>
        <p:nvSpPr>
          <p:cNvPr id="649" name="Shape 6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0" name="Shape 650"/>
          <p:cNvSpPr/>
          <p:nvPr>
            <p:ph type="body" sz="half" idx="1"/>
          </p:nvPr>
        </p:nvSpPr>
        <p:spPr>
          <a:xfrm>
            <a:off x="782057" y="4930436"/>
            <a:ext cx="7212071" cy="4135467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0000"/>
              </a:lnSpc>
            </a:pPr>
            <a:r>
              <a:t>…</a:t>
            </a:r>
          </a:p>
          <a:p>
            <a:pPr>
              <a:lnSpc>
                <a:spcPct val="10000"/>
              </a:lnSpc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Ownership = {</a:t>
            </a:r>
          </a:p>
          <a:p>
            <a:pPr>
              <a:lnSpc>
                <a:spcPct val="10000"/>
              </a:lnSpc>
              <a:defRPr b="0"/>
            </a:pPr>
            <a:r>
              <a:t>	</a:t>
            </a:r>
            <a:r>
              <a:rPr>
                <a:solidFill>
                  <a:schemeClr val="accent5"/>
                </a:solidFill>
              </a:rPr>
              <a:t>16.4.0.0/16</a:t>
            </a:r>
            <a:r>
              <a:t>  =&gt; </a:t>
            </a:r>
            <a:r>
              <a:rPr b="1"/>
              <a:t>end</a:t>
            </a:r>
            <a:r>
              <a:t>(Princeton),</a:t>
            </a:r>
          </a:p>
          <a:p>
            <a:pPr>
              <a:lnSpc>
                <a:spcPct val="10000"/>
              </a:lnSpc>
              <a:defRPr b="0"/>
            </a:pPr>
            <a:r>
              <a:t>}</a:t>
            </a:r>
          </a:p>
          <a:p>
            <a:pPr>
              <a:lnSpc>
                <a:spcPct val="10000"/>
              </a:lnSpc>
              <a:defRPr b="0"/>
            </a:pPr>
          </a:p>
          <a:p>
            <a:pPr>
              <a:lnSpc>
                <a:spcPct val="10000"/>
              </a:lnSpc>
              <a:defRPr b="0"/>
            </a:pPr>
            <a:r>
              <a: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define</a:t>
            </a:r>
            <a:r>
              <a:t> Main =</a:t>
            </a:r>
          </a:p>
          <a:p>
            <a:pPr>
              <a:lnSpc>
                <a:spcPct val="10000"/>
              </a:lnSpc>
              <a:defRPr b="0"/>
            </a:pPr>
            <a:r>
              <a:t>      Preferences &amp; Ownership &amp; NoTransit</a:t>
            </a:r>
          </a:p>
        </p:txBody>
      </p:sp>
      <p:grpSp>
        <p:nvGrpSpPr>
          <p:cNvPr id="670" name="Group 670"/>
          <p:cNvGrpSpPr/>
          <p:nvPr/>
        </p:nvGrpSpPr>
        <p:grpSpPr>
          <a:xfrm>
            <a:off x="4416243" y="1550890"/>
            <a:ext cx="8231740" cy="3745041"/>
            <a:chOff x="0" y="0"/>
            <a:chExt cx="8231738" cy="3745040"/>
          </a:xfrm>
        </p:grpSpPr>
        <p:grpSp>
          <p:nvGrpSpPr>
            <p:cNvPr id="667" name="Group 667"/>
            <p:cNvGrpSpPr/>
            <p:nvPr/>
          </p:nvGrpSpPr>
          <p:grpSpPr>
            <a:xfrm>
              <a:off x="0" y="-1"/>
              <a:ext cx="8231739" cy="3745041"/>
              <a:chOff x="0" y="0"/>
              <a:chExt cx="8231738" cy="3745039"/>
            </a:xfrm>
          </p:grpSpPr>
          <p:sp>
            <p:nvSpPr>
              <p:cNvPr id="651" name="Shape 651"/>
              <p:cNvSpPr/>
              <p:nvPr/>
            </p:nvSpPr>
            <p:spPr>
              <a:xfrm>
                <a:off x="4874737" y="615664"/>
                <a:ext cx="1774717" cy="4737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3815459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4678575" y="2402170"/>
                <a:ext cx="667473" cy="41200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 flipH="1">
                <a:off x="6251804" y="853878"/>
                <a:ext cx="850200" cy="172272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1811156" y="616977"/>
                <a:ext cx="1774718" cy="47379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5162925" y="3144740"/>
                <a:ext cx="1455465" cy="6003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>
                <a:lvl1pPr>
                  <a:spcBef>
                    <a:spcPts val="3600"/>
                  </a:spcBef>
                  <a:defRPr sz="2400">
                    <a:solidFill>
                      <a:srgbClr val="212121"/>
                    </a:solidFill>
                  </a:defRPr>
                </a:lvl1pPr>
              </a:lstStyle>
              <a:p>
                <a:pPr/>
                <a:r>
                  <a:t>16.4.0.0/16</a:t>
                </a: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-1" y="8914"/>
                <a:ext cx="2045291" cy="12350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Sprint</a:t>
                </a: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6186449" y="0"/>
                <a:ext cx="2045290" cy="123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Level3</a:t>
                </a: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3088785" y="45395"/>
                <a:ext cx="2117312" cy="1296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F1F0C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5040613" y="2272278"/>
                <a:ext cx="1547714" cy="8650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200"/>
                </a:lvl1pPr>
              </a:lstStyle>
              <a:p>
                <a:pPr/>
                <a:r>
                  <a:t>Princeton</a:t>
                </a: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3682203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5104959" y="476956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2882129" y="474022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4342717" y="1135124"/>
                <a:ext cx="306843" cy="299007"/>
              </a:xfrm>
              <a:prstGeom prst="ellipse">
                <a:avLst/>
              </a:prstGeom>
              <a:solidFill>
                <a:srgbClr val="000000"/>
              </a:solidFill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4475973" y="1151411"/>
                <a:ext cx="40331" cy="822706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3381033" y="1595482"/>
                <a:ext cx="1692233" cy="958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Cust</a:t>
                </a:r>
              </a:p>
            </p:txBody>
          </p:sp>
        </p:grpSp>
        <p:sp>
          <p:nvSpPr>
            <p:cNvPr id="668" name="Shape 668"/>
            <p:cNvSpPr/>
            <p:nvPr/>
          </p:nvSpPr>
          <p:spPr>
            <a:xfrm>
              <a:off x="3382359" y="810733"/>
              <a:ext cx="494081" cy="447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R1</a:t>
              </a:r>
            </a:p>
          </p:txBody>
        </p:sp>
        <p:sp>
          <p:nvSpPr>
            <p:cNvPr id="669" name="Shape 669"/>
            <p:cNvSpPr/>
            <p:nvPr/>
          </p:nvSpPr>
          <p:spPr>
            <a:xfrm>
              <a:off x="4468460" y="789797"/>
              <a:ext cx="483447" cy="433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defRPr sz="2400"/>
              </a:lvl1pPr>
            </a:lstStyle>
            <a:p>
              <a:pPr/>
              <a:r>
                <a:t>R2</a:t>
              </a:r>
            </a:p>
          </p:txBody>
        </p:sp>
      </p:grpSp>
      <p:sp>
        <p:nvSpPr>
          <p:cNvPr id="671" name="Shape 671"/>
          <p:cNvSpPr/>
          <p:nvPr/>
        </p:nvSpPr>
        <p:spPr>
          <a:xfrm>
            <a:off x="56602" y="3497555"/>
            <a:ext cx="47501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lvl="1">
              <a:spcBef>
                <a:spcPts val="1600"/>
              </a:spcBef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Filter customer by prefix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  <p:sp>
        <p:nvSpPr>
          <p:cNvPr id="674" name="Shape 6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23" name="Group 723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675" name="Shape 675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676" name="Shape 676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678" name="Shape 678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680" name="Shape 680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681" name="Shape 681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682" name="Shape 682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4" name="Shape 684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5" name="Shape 685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6" name="Shape 686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7" name="Shape 687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8" name="Shape 688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89" name="Shape 689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0" name="Shape 690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1" name="Shape 691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2" name="Shape 692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3" name="Shape 693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4" name="Shape 694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5" name="Shape 695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6" name="Shape 696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7" name="Shape 697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8" name="Shape 698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699" name="Shape 699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01" name="Shape 701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703" name="Shape 703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704" name="Shape 704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705" name="Shape 705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706" name="Shape 706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707" name="Shape 707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708" name="Shape 708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709" name="Shape 709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710" name="Shape 710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711" name="Shape 711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712" name="Shape 712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713" name="Shape 713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714" name="Shape 714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715" name="Shape 715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716" name="Shape 716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717" name="Shape 717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718" name="Shape 718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719" name="Shape 719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720" name="Shape 720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721" name="Shape 721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722" name="Shape 722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724" name="Shape 724"/>
          <p:cNvSpPr/>
          <p:nvPr/>
        </p:nvSpPr>
        <p:spPr>
          <a:xfrm>
            <a:off x="4245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xfrm>
            <a:off x="7592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/>
            <a:r>
              <a:t>Prefer leaving through Peer1 over Peer2</a:t>
            </a:r>
          </a:p>
          <a:p>
            <a:pPr lvl="1" marL="599722"/>
            <a:r>
              <a:t>Prevent transit traffic between peers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776" name="Group 776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728" name="Shape 728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29" name="Shape 729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30" name="Shape 730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732" name="Shape 732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733" name="Shape 733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734" name="Shape 734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735" name="Shape 735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6" name="Shape 736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39" name="Shape 739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1" name="Shape 741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7" name="Shape 747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756" name="Shape 756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757" name="Shape 757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758" name="Shape 758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759" name="Shape 759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760" name="Shape 760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761" name="Shape 761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763" name="Shape 763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764" name="Shape 764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765" name="Shape 765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766" name="Shape 766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767" name="Shape 767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768" name="Shape 768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769" name="Shape 769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770" name="Shape 770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774" name="Shape 774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775" name="Shape 775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777" name="Shape 777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778" name="Shape 778"/>
          <p:cNvSpPr/>
          <p:nvPr/>
        </p:nvSpPr>
        <p:spPr>
          <a:xfrm>
            <a:off x="8457545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779" name="Shape 779"/>
          <p:cNvSpPr/>
          <p:nvPr/>
        </p:nvSpPr>
        <p:spPr>
          <a:xfrm>
            <a:off x="8471799" y="3540649"/>
            <a:ext cx="307191" cy="1384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115" y="19961"/>
                  <a:pt x="12297" y="17958"/>
                  <a:pt x="15079" y="15768"/>
                </a:cubicBezTo>
                <a:cubicBezTo>
                  <a:pt x="18221" y="13293"/>
                  <a:pt x="18177" y="10712"/>
                  <a:pt x="18602" y="8172"/>
                </a:cubicBezTo>
                <a:cubicBezTo>
                  <a:pt x="19057" y="5451"/>
                  <a:pt x="20053" y="2725"/>
                  <a:pt x="21600" y="0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780" name="Shape 780"/>
          <p:cNvSpPr/>
          <p:nvPr/>
        </p:nvSpPr>
        <p:spPr>
          <a:xfrm>
            <a:off x="9690672" y="3815678"/>
            <a:ext cx="1879200" cy="1081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7" h="21600" fill="norm" stroke="1" extrusionOk="0">
                <a:moveTo>
                  <a:pt x="21357" y="21600"/>
                </a:moveTo>
                <a:cubicBezTo>
                  <a:pt x="17888" y="18942"/>
                  <a:pt x="14289" y="17030"/>
                  <a:pt x="10632" y="15856"/>
                </a:cubicBezTo>
                <a:cubicBezTo>
                  <a:pt x="7081" y="14717"/>
                  <a:pt x="3131" y="13914"/>
                  <a:pt x="1049" y="8585"/>
                </a:cubicBezTo>
                <a:cubicBezTo>
                  <a:pt x="69" y="6077"/>
                  <a:pt x="-243" y="2944"/>
                  <a:pt x="193" y="0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7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9383" y="3330862"/>
            <a:ext cx="3683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Shape 782"/>
          <p:cNvSpPr/>
          <p:nvPr/>
        </p:nvSpPr>
        <p:spPr>
          <a:xfrm>
            <a:off x="4245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83" name="Shape 783"/>
          <p:cNvSpPr/>
          <p:nvPr>
            <p:ph type="body" sz="quarter" idx="1"/>
          </p:nvPr>
        </p:nvSpPr>
        <p:spPr>
          <a:xfrm>
            <a:off x="7592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784" name="Shape 7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Configuring Networks is Error-Prone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656894" y="7459540"/>
            <a:ext cx="5196596" cy="1678185"/>
          </a:xfrm>
          <a:prstGeom prst="rect">
            <a:avLst/>
          </a:prstGeom>
        </p:spPr>
        <p:txBody>
          <a:bodyPr/>
          <a:lstStyle/>
          <a:p>
            <a:pPr/>
            <a:r>
              <a:t>“Close to 3 in 4 of all new prefix advertisements were results of misconfiguration”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1063339" y="1861502"/>
            <a:ext cx="4383705" cy="5330236"/>
            <a:chOff x="0" y="0"/>
            <a:chExt cx="4383704" cy="5330235"/>
          </a:xfrm>
        </p:grpSpPr>
        <p:sp>
          <p:nvSpPr>
            <p:cNvPr id="92" name="Shape 92"/>
            <p:cNvSpPr/>
            <p:nvPr/>
          </p:nvSpPr>
          <p:spPr>
            <a:xfrm>
              <a:off x="0" y="49340"/>
              <a:ext cx="4383705" cy="523155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2670" dir="3756168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pic>
          <p:nvPicPr>
            <p:cNvPr id="93" name="sigcomm2002-misconfigs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2442" y="0"/>
              <a:ext cx="4118820" cy="5330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0651" y="2616397"/>
            <a:ext cx="6413326" cy="373457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7171173" y="7416602"/>
            <a:ext cx="415228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~1500 ASes affected by outages every day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37" name="Group 837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787" name="Shape 787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88" name="Shape 788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789" name="Shape 789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791" name="Shape 791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792" name="Shape 792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793" name="Shape 793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794" name="Shape 794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80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2053004">
              <a:off x="868336" y="2729215"/>
              <a:ext cx="2016749" cy="76201"/>
            </a:xfrm>
            <a:prstGeom prst="rect">
              <a:avLst/>
            </a:prstGeom>
            <a:effectLst/>
          </p:spPr>
        </p:pic>
        <p:pic>
          <p:nvPicPr>
            <p:cNvPr id="802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1657504">
              <a:off x="900569" y="2746265"/>
              <a:ext cx="2925534" cy="76201"/>
            </a:xfrm>
            <a:prstGeom prst="rect">
              <a:avLst/>
            </a:prstGeom>
            <a:effectLst/>
          </p:spPr>
        </p:pic>
        <p:sp>
          <p:nvSpPr>
            <p:cNvPr id="804" name="Shape 804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5" name="Shape 805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8" name="Shape 808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09" name="Shape 809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817" name="Shape 817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18" name="Shape 818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819" name="Shape 819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20" name="Shape 820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21" name="Shape 821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22" name="Shape 822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23" name="Shape 823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24" name="Shape 824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825" name="Shape 825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26" name="Shape 826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27" name="Shape 827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828" name="Shape 828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29" name="Shape 829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30" name="Shape 830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31" name="Shape 831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32" name="Shape 832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33" name="Shape 833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34" name="Shape 834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35" name="Shape 835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36" name="Shape 836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838" name="Shape 838"/>
          <p:cNvSpPr/>
          <p:nvPr/>
        </p:nvSpPr>
        <p:spPr>
          <a:xfrm>
            <a:off x="8584549" y="3420608"/>
            <a:ext cx="3788635" cy="339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3" h="20863" fill="norm" stroke="1" extrusionOk="0">
                <a:moveTo>
                  <a:pt x="21353" y="20863"/>
                </a:moveTo>
                <a:cubicBezTo>
                  <a:pt x="21222" y="16487"/>
                  <a:pt x="21209" y="12103"/>
                  <a:pt x="21293" y="7726"/>
                </a:cubicBezTo>
                <a:cubicBezTo>
                  <a:pt x="21376" y="3377"/>
                  <a:pt x="19616" y="-737"/>
                  <a:pt x="16622" y="112"/>
                </a:cubicBezTo>
                <a:cubicBezTo>
                  <a:pt x="14876" y="607"/>
                  <a:pt x="14338" y="2789"/>
                  <a:pt x="13277" y="4343"/>
                </a:cubicBezTo>
                <a:cubicBezTo>
                  <a:pt x="11375" y="7129"/>
                  <a:pt x="7999" y="7476"/>
                  <a:pt x="5168" y="8138"/>
                </a:cubicBezTo>
                <a:cubicBezTo>
                  <a:pt x="3160" y="8609"/>
                  <a:pt x="893" y="8741"/>
                  <a:pt x="162" y="6851"/>
                </a:cubicBezTo>
                <a:cubicBezTo>
                  <a:pt x="-224" y="5852"/>
                  <a:pt x="165" y="4768"/>
                  <a:pt x="446" y="3730"/>
                </a:cubicBezTo>
                <a:cubicBezTo>
                  <a:pt x="670" y="2903"/>
                  <a:pt x="818" y="2053"/>
                  <a:pt x="887" y="1194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839" name="Shape 839"/>
          <p:cNvSpPr/>
          <p:nvPr/>
        </p:nvSpPr>
        <p:spPr>
          <a:xfrm>
            <a:off x="8457545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840" name="Shape 840"/>
          <p:cNvSpPr/>
          <p:nvPr/>
        </p:nvSpPr>
        <p:spPr>
          <a:xfrm>
            <a:off x="4245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1" name="Shape 841"/>
          <p:cNvSpPr/>
          <p:nvPr>
            <p:ph type="body" sz="quarter" idx="1"/>
          </p:nvPr>
        </p:nvSpPr>
        <p:spPr>
          <a:xfrm>
            <a:off x="7592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842" name="Shape 842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843" name="Shape 8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894" name="Group 894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846" name="Shape 846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847" name="Shape 847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848" name="Shape 848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850" name="Shape 850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851" name="Shape 851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852" name="Shape 852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853" name="Shape 853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7" name="Shape 857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8" name="Shape 858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0" name="Shape 860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3" name="Shape 863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4" name="Shape 864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7" name="Shape 867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8" name="Shape 868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873" name="Shape 873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75" name="Shape 875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876" name="Shape 876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77" name="Shape 877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78" name="Shape 878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79" name="Shape 879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80" name="Shape 880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81" name="Shape 881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83" name="Shape 883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84" name="Shape 884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885" name="Shape 885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886" name="Shape 886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887" name="Shape 887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888" name="Shape 888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889" name="Shape 889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890" name="Shape 890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891" name="Shape 891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892" name="Shape 892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893" name="Shape 893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895" name="Shape 895"/>
          <p:cNvSpPr/>
          <p:nvPr/>
        </p:nvSpPr>
        <p:spPr>
          <a:xfrm>
            <a:off x="4245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96" name="Shape 896"/>
          <p:cNvSpPr/>
          <p:nvPr>
            <p:ph type="body" sz="quarter" idx="1"/>
          </p:nvPr>
        </p:nvSpPr>
        <p:spPr>
          <a:xfrm>
            <a:off x="7592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897" name="Shape 897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X and Y drop routes through each other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898" name="Shape 8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51" name="Group 951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901" name="Shape 901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02" name="Shape 902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03" name="Shape 903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905" name="Shape 905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906" name="Shape 906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907" name="Shape 907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908" name="Shape 908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09" name="Shape 909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0" name="Shape 910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1" name="Shape 911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91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7817270">
              <a:off x="377227" y="2750754"/>
              <a:ext cx="882484" cy="76201"/>
            </a:xfrm>
            <a:prstGeom prst="rect">
              <a:avLst/>
            </a:prstGeom>
            <a:effectLst/>
          </p:spPr>
        </p:pic>
        <p:sp>
          <p:nvSpPr>
            <p:cNvPr id="914" name="Shape 914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6" name="Shape 916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7" name="Shape 917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8" name="Shape 918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0" name="Shape 920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92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593124">
              <a:off x="567449" y="3935871"/>
              <a:ext cx="1034643" cy="76201"/>
            </a:xfrm>
            <a:prstGeom prst="rect">
              <a:avLst/>
            </a:prstGeom>
            <a:effectLst/>
          </p:spPr>
        </p:pic>
        <p:sp>
          <p:nvSpPr>
            <p:cNvPr id="925" name="Shape 925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6" name="Shape 926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7" name="Shape 927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8" name="Shape 928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29" name="Shape 929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30" name="Shape 930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933" name="Shape 933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934" name="Shape 934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935" name="Shape 935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936" name="Shape 936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937" name="Shape 937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938" name="Shape 938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939" name="Shape 939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940" name="Shape 940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941" name="Shape 941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942" name="Shape 942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943" name="Shape 943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944" name="Shape 944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945" name="Shape 945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946" name="Shape 946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947" name="Shape 947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948" name="Shape 948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949" name="Shape 949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950" name="Shape 950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952" name="Shape 952"/>
          <p:cNvSpPr/>
          <p:nvPr/>
        </p:nvSpPr>
        <p:spPr>
          <a:xfrm>
            <a:off x="4245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xfrm>
            <a:off x="7592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954" name="Shape 954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X and Y drop routes through each other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955" name="Shape 955"/>
          <p:cNvSpPr/>
          <p:nvPr/>
        </p:nvSpPr>
        <p:spPr>
          <a:xfrm>
            <a:off x="8519121" y="3657901"/>
            <a:ext cx="1674645" cy="3022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600" fill="norm" stroke="1" extrusionOk="0">
                <a:moveTo>
                  <a:pt x="19392" y="21600"/>
                </a:moveTo>
                <a:cubicBezTo>
                  <a:pt x="20514" y="18426"/>
                  <a:pt x="20701" y="15162"/>
                  <a:pt x="19945" y="11951"/>
                </a:cubicBezTo>
                <a:cubicBezTo>
                  <a:pt x="19826" y="11442"/>
                  <a:pt x="19681" y="10934"/>
                  <a:pt x="19379" y="10451"/>
                </a:cubicBezTo>
                <a:cubicBezTo>
                  <a:pt x="18300" y="8731"/>
                  <a:pt x="15556" y="7627"/>
                  <a:pt x="12509" y="7169"/>
                </a:cubicBezTo>
                <a:cubicBezTo>
                  <a:pt x="9234" y="6676"/>
                  <a:pt x="5576" y="6871"/>
                  <a:pt x="2861" y="5673"/>
                </a:cubicBezTo>
                <a:cubicBezTo>
                  <a:pt x="-162" y="4338"/>
                  <a:pt x="-899" y="1855"/>
                  <a:pt x="1178" y="0"/>
                </a:cubicBezTo>
              </a:path>
            </a:pathLst>
          </a:custGeom>
          <a:ln w="88900">
            <a:solidFill>
              <a:schemeClr val="accent6">
                <a:satOff val="24555"/>
                <a:lumOff val="2223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956" name="Shape 956"/>
          <p:cNvSpPr/>
          <p:nvPr/>
        </p:nvSpPr>
        <p:spPr>
          <a:xfrm>
            <a:off x="8457545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957" name="Shape 957"/>
          <p:cNvSpPr/>
          <p:nvPr/>
        </p:nvSpPr>
        <p:spPr>
          <a:xfrm>
            <a:off x="10821458" y="3080085"/>
            <a:ext cx="5588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PG</a:t>
            </a:r>
          </a:p>
        </p:txBody>
      </p:sp>
      <p:sp>
        <p:nvSpPr>
          <p:cNvPr id="958" name="Shape 9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11" name="Group 1011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961" name="Shape 961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62" name="Shape 962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963" name="Shape 963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964" name="Shape 964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965" name="Shape 965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966" name="Shape 966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967" name="Shape 967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968" name="Shape 968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69" name="Shape 969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0" name="Shape 970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1" name="Shape 971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97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7817270">
              <a:off x="377227" y="2750754"/>
              <a:ext cx="882484" cy="76201"/>
            </a:xfrm>
            <a:prstGeom prst="rect">
              <a:avLst/>
            </a:prstGeom>
            <a:effectLst/>
          </p:spPr>
        </p:pic>
        <p:sp>
          <p:nvSpPr>
            <p:cNvPr id="974" name="Shape 974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5" name="Shape 975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6" name="Shape 976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7" name="Shape 977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8" name="Shape 978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79" name="Shape 979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0" name="Shape 980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1" name="Shape 981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2" name="Shape 982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98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593124">
              <a:off x="567449" y="3935871"/>
              <a:ext cx="1034643" cy="76201"/>
            </a:xfrm>
            <a:prstGeom prst="rect">
              <a:avLst/>
            </a:prstGeom>
            <a:effectLst/>
          </p:spPr>
        </p:pic>
        <p:sp>
          <p:nvSpPr>
            <p:cNvPr id="985" name="Shape 985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7" name="Shape 987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8" name="Shape 988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89" name="Shape 989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990" name="Shape 990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991" name="Shape 991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992" name="Shape 992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993" name="Shape 993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994" name="Shape 994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995" name="Shape 995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996" name="Shape 996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997" name="Shape 997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998" name="Shape 998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999" name="Shape 999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01" name="Shape 1001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002" name="Shape 1002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08" name="Shape 1008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10" name="Shape 1010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sp>
        <p:nvSpPr>
          <p:cNvPr id="1012" name="Shape 1012"/>
          <p:cNvSpPr/>
          <p:nvPr/>
        </p:nvSpPr>
        <p:spPr>
          <a:xfrm>
            <a:off x="424548" y="1844985"/>
            <a:ext cx="7188022" cy="3925026"/>
          </a:xfrm>
          <a:prstGeom prst="roundRect">
            <a:avLst>
              <a:gd name="adj" fmla="val 18968"/>
            </a:avLst>
          </a:prstGeom>
          <a:solidFill>
            <a:srgbClr val="FEF5F6"/>
          </a:solidFill>
          <a:ln w="76200">
            <a:solidFill>
              <a:srgbClr val="4B3C03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013" name="Shape 1013"/>
          <p:cNvSpPr/>
          <p:nvPr>
            <p:ph type="body" sz="quarter" idx="1"/>
          </p:nvPr>
        </p:nvSpPr>
        <p:spPr>
          <a:xfrm>
            <a:off x="759296" y="2009766"/>
            <a:ext cx="6569325" cy="3686977"/>
          </a:xfrm>
          <a:prstGeom prst="rect">
            <a:avLst/>
          </a:prstGeom>
        </p:spPr>
        <p:txBody>
          <a:bodyPr/>
          <a:lstStyle/>
          <a:p>
            <a:pPr/>
            <a:r>
              <a:t>Specification</a:t>
            </a:r>
          </a:p>
          <a:p>
            <a:pPr lvl="1" marL="599722"/>
            <a:r>
              <a:t>Local prefixes reachable only internally</a:t>
            </a:r>
          </a:p>
          <a:p>
            <a:pPr lvl="1" marL="599722"/>
            <a:r>
              <a:t>Global prefixes reachable externally</a:t>
            </a:r>
          </a:p>
          <a:p>
            <a:pPr lvl="1" marL="599722"/>
            <a:r>
              <a:t>Aggregate global prefixes as PG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Prefer leaving through Peer1 over Peer2</a:t>
            </a:r>
          </a:p>
          <a:p>
            <a:pPr lvl="1" marL="599722">
              <a:defRPr>
                <a:solidFill>
                  <a:srgbClr val="DCDEE0"/>
                </a:solidFill>
              </a:defRPr>
            </a:pPr>
            <a:r>
              <a:t>Prevent transit traffic between peers</a:t>
            </a:r>
          </a:p>
        </p:txBody>
      </p:sp>
      <p:sp>
        <p:nvSpPr>
          <p:cNvPr id="1014" name="Shape 1014"/>
          <p:cNvSpPr/>
          <p:nvPr/>
        </p:nvSpPr>
        <p:spPr>
          <a:xfrm>
            <a:off x="256017" y="5848925"/>
            <a:ext cx="7633490" cy="368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Attempt (1)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allow adv. from C,D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X and Y do not allow adv. from G,H to peers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X and Y drop routes through each other</a:t>
            </a:r>
          </a:p>
          <a:p>
            <a:pPr lvl="1" marL="790222" indent="-345722">
              <a:spcBef>
                <a:spcPts val="1600"/>
              </a:spcBef>
              <a:buSzPct val="75000"/>
              <a:buChar char="•"/>
            </a:pPr>
            <a:r>
              <a:t>Aggregate to PG externally</a:t>
            </a:r>
          </a:p>
        </p:txBody>
      </p:sp>
      <p:sp>
        <p:nvSpPr>
          <p:cNvPr id="1015" name="Shape 1015"/>
          <p:cNvSpPr/>
          <p:nvPr/>
        </p:nvSpPr>
        <p:spPr>
          <a:xfrm>
            <a:off x="7700942" y="2866263"/>
            <a:ext cx="125784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Traffic</a:t>
            </a:r>
          </a:p>
          <a:p>
            <a:pPr/>
            <a:r>
              <a:t>for PG1</a:t>
            </a:r>
          </a:p>
        </p:txBody>
      </p:sp>
      <p:sp>
        <p:nvSpPr>
          <p:cNvPr id="1016" name="Shape 1016"/>
          <p:cNvSpPr/>
          <p:nvPr/>
        </p:nvSpPr>
        <p:spPr>
          <a:xfrm>
            <a:off x="8367479" y="3782991"/>
            <a:ext cx="298628" cy="652722"/>
          </a:xfrm>
          <a:prstGeom prst="line">
            <a:avLst/>
          </a:prstGeom>
          <a:ln w="63500">
            <a:solidFill>
              <a:schemeClr val="accent3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17" name="Shape 1017"/>
          <p:cNvSpPr/>
          <p:nvPr/>
        </p:nvSpPr>
        <p:spPr>
          <a:xfrm>
            <a:off x="8028994" y="8851361"/>
            <a:ext cx="43283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Aggregation Black hole!</a:t>
            </a:r>
          </a:p>
        </p:txBody>
      </p:sp>
      <p:sp>
        <p:nvSpPr>
          <p:cNvPr id="1018" name="Shape 10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069" name="Group 1069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021" name="Shape 1021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23" name="Shape 1023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025" name="Shape 1025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027" name="Shape 1027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028" name="Shape 1028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29" name="Shape 1029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0" name="Shape 1030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1" name="Shape 1031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2" name="Shape 1032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3" name="Shape 1033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4" name="Shape 1034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5" name="Shape 1035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6" name="Shape 1036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7" name="Shape 1037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8" name="Shape 1038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39" name="Shape 1039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0" name="Shape 1040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1" name="Shape 1041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2" name="Shape 1042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3" name="Shape 1043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4" name="Shape 1044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5" name="Shape 1045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6" name="Shape 1046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7" name="Shape 1047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049" name="Shape 1049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051" name="Shape 1051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052" name="Shape 1052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053" name="Shape 1053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55" name="Shape 1055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58" name="Shape 1058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59" name="Shape 1059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060" name="Shape 1060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064" name="Shape 1064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067" name="Shape 1067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068" name="Shape 1068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072" name="Group 1072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071" name="Shape 1071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 </a:t>
              </a:r>
              <a:r>
                <a:rPr>
                  <a:solidFill>
                    <a:srgbClr val="000000"/>
                  </a:solidFill>
                </a:rPr>
                <a:t>PL1 = </a:t>
              </a:r>
              <a:r>
                <a:rPr>
                  <a:solidFill>
                    <a:schemeClr val="accent5"/>
                  </a:solidFill>
                </a:rPr>
                <a:t>1.0.0.0/24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Ownership = {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PG1 =&gt; </a:t>
              </a:r>
              <a:r>
                <a:rPr b="1"/>
                <a:t>end</a:t>
              </a:r>
              <a:r>
                <a:t>(A),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PG2 =&gt; </a:t>
              </a:r>
              <a:r>
                <a:rPr b="1"/>
                <a:t>end</a:t>
              </a:r>
              <a:r>
                <a:t>(B),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	</a:t>
              </a:r>
              <a:r>
                <a:rPr>
                  <a:solidFill>
                    <a:srgbClr val="000000"/>
                  </a:solidFill>
                </a:rPr>
                <a:t>PL1</a:t>
              </a:r>
              <a:r>
                <a:t>  =&gt; </a:t>
              </a:r>
              <a:r>
                <a:rPr b="1"/>
                <a:t>end</a:t>
              </a:r>
              <a:r>
                <a:t>(E),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PL2  =&gt; </a:t>
              </a:r>
              <a:r>
                <a:rPr b="1"/>
                <a:t>end</a:t>
              </a:r>
              <a:r>
                <a:t>(F),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true =&gt; </a:t>
              </a:r>
              <a:r>
                <a:rPr b="1"/>
                <a:t>exit</a:t>
              </a:r>
              <a:r>
                <a:t>(Peer1) &gt;&gt; </a:t>
              </a:r>
              <a:r>
                <a:rPr b="1"/>
                <a:t>exit</a:t>
              </a:r>
              <a:r>
                <a:t>(Peer2)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</p:txBody>
        </p:sp>
        <p:pic>
          <p:nvPicPr>
            <p:cNvPr id="1070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073" name="Shape 1073"/>
          <p:cNvSpPr/>
          <p:nvPr/>
        </p:nvSpPr>
        <p:spPr>
          <a:xfrm>
            <a:off x="157017" y="2036781"/>
            <a:ext cx="4916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Basic reachability for prefixes</a:t>
            </a:r>
          </a:p>
        </p:txBody>
      </p:sp>
      <p:sp>
        <p:nvSpPr>
          <p:cNvPr id="1074" name="Shape 10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25" name="Group 1125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077" name="Shape 1077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78" name="Shape 1078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079" name="Shape 1079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080" name="Shape 1080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081" name="Shape 1081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082" name="Shape 1082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083" name="Shape 1083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084" name="Shape 1084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5" name="Shape 1085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6" name="Shape 1086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7" name="Shape 1087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8" name="Shape 1088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89" name="Shape 1089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0" name="Shape 1090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1" name="Shape 1091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2" name="Shape 1092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3" name="Shape 1093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4" name="Shape 1094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5" name="Shape 1095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6" name="Shape 1096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7" name="Shape 1097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8" name="Shape 1098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099" name="Shape 1099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0" name="Shape 1100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1" name="Shape 1101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2" name="Shape 1102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3" name="Shape 1103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04" name="Shape 1104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105" name="Shape 1105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107" name="Shape 1107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08" name="Shape 1108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09" name="Shape 1109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10" name="Shape 1110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11" name="Shape 1111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12" name="Shape 1112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113" name="Shape 1113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15" name="Shape 1115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116" name="Shape 1116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17" name="Shape 1117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19" name="Shape 1119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21" name="Shape 1121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23" name="Shape 1123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24" name="Shape 1124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128" name="Group 1128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127" name="Shape 1127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</a:defRPr>
              </a:pPr>
              <a:r>
                <a:t># </a:t>
              </a:r>
              <a:r>
                <a:rPr b="0"/>
                <a:t>define in = A | B | C | D | E | F | G | H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Locality = {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PL1 or PL2 =&gt;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</p:txBody>
        </p:sp>
        <p:pic>
          <p:nvPicPr>
            <p:cNvPr id="1126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129" name="Shape 1129"/>
          <p:cNvSpPr/>
          <p:nvPr/>
        </p:nvSpPr>
        <p:spPr>
          <a:xfrm>
            <a:off x="157017" y="2036781"/>
            <a:ext cx="451306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Local services stay internal</a:t>
            </a:r>
          </a:p>
        </p:txBody>
      </p:sp>
      <p:sp>
        <p:nvSpPr>
          <p:cNvPr id="1130" name="Shape 1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181" name="Group 1181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133" name="Shape 1133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34" name="Shape 1134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35" name="Shape 1135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136" name="Shape 1136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137" name="Shape 1137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138" name="Shape 1138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139" name="Shape 1139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140" name="Shape 1140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1" name="Shape 1141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2" name="Shape 1142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3" name="Shape 1143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4" name="Shape 1144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5" name="Shape 1145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6" name="Shape 1146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7" name="Shape 1147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8" name="Shape 1148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49" name="Shape 1149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0" name="Shape 1150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1" name="Shape 1151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2" name="Shape 1152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3" name="Shape 1153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4" name="Shape 1154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5" name="Shape 1155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6" name="Shape 1156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7" name="Shape 1157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8" name="Shape 1158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59" name="Shape 1159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60" name="Shape 1160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62" name="Shape 1162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163" name="Shape 1163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173" name="Shape 1173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184" name="Group 1184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183" name="Shape 1183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chemeClr val="accent2">
                      <a:hueOff val="-2473792"/>
                      <a:satOff val="-50209"/>
                      <a:lumOff val="23543"/>
                    </a:schemeClr>
                  </a:solidFill>
                </a:defRPr>
              </a:pPr>
              <a:r>
                <a:t># </a:t>
              </a:r>
              <a:r>
                <a:rPr b="0"/>
                <a:t>define in = A | B | C | D | E | F | G | H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Locality = {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PL1 or PL2 =&gt;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NoTransit = { 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    true =&gt; ! </a:t>
              </a:r>
              <a:r>
                <a:rPr b="1"/>
                <a:t>transit</a:t>
              </a:r>
              <a:r>
                <a:t>(Peer,Peer) 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}</a:t>
              </a:r>
            </a:p>
          </p:txBody>
        </p:sp>
        <p:pic>
          <p:nvPicPr>
            <p:cNvPr id="1182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185" name="Shape 1185"/>
          <p:cNvSpPr/>
          <p:nvPr/>
        </p:nvSpPr>
        <p:spPr>
          <a:xfrm>
            <a:off x="157017" y="2036781"/>
            <a:ext cx="35978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Prevent transit traffic</a:t>
            </a:r>
          </a:p>
        </p:txBody>
      </p:sp>
      <p:sp>
        <p:nvSpPr>
          <p:cNvPr id="1186" name="Shape 1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37" name="Group 1237"/>
          <p:cNvGrpSpPr/>
          <p:nvPr/>
        </p:nvGrpSpPr>
        <p:grpSpPr>
          <a:xfrm>
            <a:off x="8177213" y="1677296"/>
            <a:ext cx="4345670" cy="6969969"/>
            <a:chOff x="-7362" y="-256399"/>
            <a:chExt cx="4345669" cy="6969968"/>
          </a:xfrm>
        </p:grpSpPr>
        <p:sp>
          <p:nvSpPr>
            <p:cNvPr id="1189" name="Shape 1189"/>
            <p:cNvSpPr/>
            <p:nvPr/>
          </p:nvSpPr>
          <p:spPr>
            <a:xfrm>
              <a:off x="352683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Global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90" name="Shape 1190"/>
            <p:cNvSpPr/>
            <p:nvPr/>
          </p:nvSpPr>
          <p:spPr>
            <a:xfrm>
              <a:off x="2614811" y="5799169"/>
              <a:ext cx="1295525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 algn="ctr"/>
              <a:r>
                <a:t>Local</a:t>
              </a:r>
            </a:p>
            <a:p>
              <a:pPr algn="ctr"/>
              <a:r>
                <a:t>Services</a:t>
              </a:r>
            </a:p>
          </p:txBody>
        </p:sp>
        <p:sp>
          <p:nvSpPr>
            <p:cNvPr id="1191" name="Shape 1191"/>
            <p:cNvSpPr/>
            <p:nvPr/>
          </p:nvSpPr>
          <p:spPr>
            <a:xfrm>
              <a:off x="-7363" y="1534895"/>
              <a:ext cx="4308470" cy="4095387"/>
            </a:xfrm>
            <a:prstGeom prst="rect">
              <a:avLst/>
            </a:prstGeom>
            <a:solidFill>
              <a:srgbClr val="FFFBE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</p:txBody>
        </p:sp>
        <p:sp>
          <p:nvSpPr>
            <p:cNvPr id="1192" name="Shape 1192"/>
            <p:cNvSpPr/>
            <p:nvPr/>
          </p:nvSpPr>
          <p:spPr>
            <a:xfrm>
              <a:off x="244656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PG1</a:t>
              </a:r>
            </a:p>
          </p:txBody>
        </p:sp>
        <p:sp>
          <p:nvSpPr>
            <p:cNvPr id="1193" name="Shape 1193"/>
            <p:cNvSpPr/>
            <p:nvPr/>
          </p:nvSpPr>
          <p:spPr>
            <a:xfrm>
              <a:off x="1090643" y="5066337"/>
              <a:ext cx="7366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PG2</a:t>
              </a:r>
            </a:p>
          </p:txBody>
        </p:sp>
        <p:sp>
          <p:nvSpPr>
            <p:cNvPr id="1194" name="Shape 1194"/>
            <p:cNvSpPr/>
            <p:nvPr/>
          </p:nvSpPr>
          <p:spPr>
            <a:xfrm>
              <a:off x="2527272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PL1</a:t>
              </a:r>
            </a:p>
          </p:txBody>
        </p:sp>
        <p:sp>
          <p:nvSpPr>
            <p:cNvPr id="1195" name="Shape 1195"/>
            <p:cNvSpPr/>
            <p:nvPr/>
          </p:nvSpPr>
          <p:spPr>
            <a:xfrm>
              <a:off x="3373259" y="5066337"/>
              <a:ext cx="647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PL2</a:t>
              </a:r>
            </a:p>
          </p:txBody>
        </p:sp>
        <p:sp>
          <p:nvSpPr>
            <p:cNvPr id="1196" name="Shape 1196"/>
            <p:cNvSpPr/>
            <p:nvPr/>
          </p:nvSpPr>
          <p:spPr>
            <a:xfrm flipV="1">
              <a:off x="2887432" y="3701663"/>
              <a:ext cx="837409" cy="5216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97" name="Shape 1197"/>
            <p:cNvSpPr/>
            <p:nvPr/>
          </p:nvSpPr>
          <p:spPr>
            <a:xfrm flipH="1" flipV="1">
              <a:off x="2846774" y="3727544"/>
              <a:ext cx="811794" cy="5071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98" name="Shape 1198"/>
            <p:cNvSpPr/>
            <p:nvPr/>
          </p:nvSpPr>
          <p:spPr>
            <a:xfrm flipV="1">
              <a:off x="2881480" y="3720843"/>
              <a:ext cx="1" cy="5237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199" name="Shape 1199"/>
            <p:cNvSpPr/>
            <p:nvPr/>
          </p:nvSpPr>
          <p:spPr>
            <a:xfrm flipH="1" flipV="1">
              <a:off x="3665595" y="3709423"/>
              <a:ext cx="3473" cy="5351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0" name="Shape 1200"/>
            <p:cNvSpPr/>
            <p:nvPr/>
          </p:nvSpPr>
          <p:spPr>
            <a:xfrm flipV="1">
              <a:off x="635731" y="2429507"/>
              <a:ext cx="365476" cy="7186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1" name="Shape 1201"/>
            <p:cNvSpPr/>
            <p:nvPr/>
          </p:nvSpPr>
          <p:spPr>
            <a:xfrm flipH="1" flipV="1">
              <a:off x="982817" y="2385322"/>
              <a:ext cx="482678" cy="7788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2" name="Shape 1202"/>
            <p:cNvSpPr/>
            <p:nvPr/>
          </p:nvSpPr>
          <p:spPr>
            <a:xfrm flipH="1" flipV="1">
              <a:off x="970176" y="2421444"/>
              <a:ext cx="1813070" cy="691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3" name="Shape 1203"/>
            <p:cNvSpPr/>
            <p:nvPr/>
          </p:nvSpPr>
          <p:spPr>
            <a:xfrm flipH="1" flipV="1">
              <a:off x="982761" y="2432673"/>
              <a:ext cx="2761150" cy="7033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4" name="Shape 1204"/>
            <p:cNvSpPr/>
            <p:nvPr/>
          </p:nvSpPr>
          <p:spPr>
            <a:xfrm>
              <a:off x="3326035" y="2385259"/>
              <a:ext cx="348835" cy="75197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5" name="Shape 1205"/>
            <p:cNvSpPr/>
            <p:nvPr/>
          </p:nvSpPr>
          <p:spPr>
            <a:xfrm flipH="1">
              <a:off x="2763648" y="2365506"/>
              <a:ext cx="614538" cy="7628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6" name="Shape 1206"/>
            <p:cNvSpPr/>
            <p:nvPr/>
          </p:nvSpPr>
          <p:spPr>
            <a:xfrm flipH="1">
              <a:off x="1411674" y="2379141"/>
              <a:ext cx="2066503" cy="7472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7" name="Shape 1207"/>
            <p:cNvSpPr/>
            <p:nvPr/>
          </p:nvSpPr>
          <p:spPr>
            <a:xfrm flipH="1">
              <a:off x="558339" y="2397190"/>
              <a:ext cx="2884362" cy="74517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8" name="Shape 1208"/>
            <p:cNvSpPr/>
            <p:nvPr/>
          </p:nvSpPr>
          <p:spPr>
            <a:xfrm flipV="1">
              <a:off x="3330524" y="805821"/>
              <a:ext cx="1" cy="99688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09" name="Shape 1209"/>
            <p:cNvSpPr/>
            <p:nvPr/>
          </p:nvSpPr>
          <p:spPr>
            <a:xfrm flipV="1">
              <a:off x="1012588" y="768077"/>
              <a:ext cx="1" cy="1101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0" name="Shape 1210"/>
            <p:cNvSpPr/>
            <p:nvPr/>
          </p:nvSpPr>
          <p:spPr>
            <a:xfrm flipV="1">
              <a:off x="684914" y="3709835"/>
              <a:ext cx="799713" cy="5282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1" name="Shape 1211"/>
            <p:cNvSpPr/>
            <p:nvPr/>
          </p:nvSpPr>
          <p:spPr>
            <a:xfrm flipH="1" flipV="1">
              <a:off x="650011" y="3724881"/>
              <a:ext cx="799534" cy="5038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2" name="Shape 1212"/>
            <p:cNvSpPr/>
            <p:nvPr/>
          </p:nvSpPr>
          <p:spPr>
            <a:xfrm flipV="1">
              <a:off x="672457" y="3712278"/>
              <a:ext cx="1" cy="52635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3" name="Shape 1213"/>
            <p:cNvSpPr/>
            <p:nvPr/>
          </p:nvSpPr>
          <p:spPr>
            <a:xfrm flipV="1">
              <a:off x="1460044" y="3700237"/>
              <a:ext cx="1" cy="53839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4" name="Shape 1214"/>
            <p:cNvSpPr/>
            <p:nvPr/>
          </p:nvSpPr>
          <p:spPr>
            <a:xfrm flipV="1">
              <a:off x="1291987" y="717105"/>
              <a:ext cx="2041947" cy="1232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5" name="Shape 1215"/>
            <p:cNvSpPr/>
            <p:nvPr/>
          </p:nvSpPr>
          <p:spPr>
            <a:xfrm flipH="1" flipV="1">
              <a:off x="1188254" y="916298"/>
              <a:ext cx="1856335" cy="10083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2349540" y="-256400"/>
              <a:ext cx="1988767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Peer2</a:t>
              </a:r>
            </a:p>
          </p:txBody>
        </p:sp>
        <p:sp>
          <p:nvSpPr>
            <p:cNvPr id="1217" name="Shape 1217"/>
            <p:cNvSpPr/>
            <p:nvPr/>
          </p:nvSpPr>
          <p:spPr>
            <a:xfrm>
              <a:off x="3014971" y="1803426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696339" y="1804970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143065" y="3103028"/>
              <a:ext cx="632498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297077" y="3103028"/>
              <a:ext cx="632499" cy="637596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221" name="Shape 1221"/>
            <p:cNvSpPr/>
            <p:nvPr/>
          </p:nvSpPr>
          <p:spPr>
            <a:xfrm>
              <a:off x="297077" y="4202365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222" name="Shape 1222"/>
            <p:cNvSpPr/>
            <p:nvPr/>
          </p:nvSpPr>
          <p:spPr>
            <a:xfrm>
              <a:off x="1143065" y="4202365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223" name="Shape 1223"/>
            <p:cNvSpPr/>
            <p:nvPr/>
          </p:nvSpPr>
          <p:spPr>
            <a:xfrm>
              <a:off x="2534873" y="4203909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3380861" y="4203909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3380861" y="3104571"/>
              <a:ext cx="632498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226" name="Shape 1226"/>
            <p:cNvSpPr/>
            <p:nvPr/>
          </p:nvSpPr>
          <p:spPr>
            <a:xfrm>
              <a:off x="2534873" y="3104571"/>
              <a:ext cx="632499" cy="637597"/>
            </a:xfrm>
            <a:prstGeom prst="rect">
              <a:avLst/>
            </a:prstGeom>
            <a:solidFill>
              <a:srgbClr val="FFD4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227" name="Shape 1227"/>
            <p:cNvSpPr/>
            <p:nvPr/>
          </p:nvSpPr>
          <p:spPr>
            <a:xfrm>
              <a:off x="-1" y="-256400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Peer1</a:t>
              </a:r>
            </a:p>
          </p:txBody>
        </p:sp>
        <p:sp>
          <p:nvSpPr>
            <p:cNvPr id="1228" name="Shape 1228"/>
            <p:cNvSpPr/>
            <p:nvPr/>
          </p:nvSpPr>
          <p:spPr>
            <a:xfrm>
              <a:off x="3027671" y="1815407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229" name="Shape 1229"/>
            <p:cNvSpPr/>
            <p:nvPr/>
          </p:nvSpPr>
          <p:spPr>
            <a:xfrm>
              <a:off x="284377" y="3103938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C</a:t>
              </a:r>
            </a:p>
          </p:txBody>
        </p:sp>
        <p:sp>
          <p:nvSpPr>
            <p:cNvPr id="1230" name="Shape 1230"/>
            <p:cNvSpPr/>
            <p:nvPr/>
          </p:nvSpPr>
          <p:spPr>
            <a:xfrm>
              <a:off x="1145788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D</a:t>
              </a:r>
            </a:p>
          </p:txBody>
        </p:sp>
        <p:sp>
          <p:nvSpPr>
            <p:cNvPr id="1231" name="Shape 1231"/>
            <p:cNvSpPr/>
            <p:nvPr/>
          </p:nvSpPr>
          <p:spPr>
            <a:xfrm>
              <a:off x="284377" y="4202365"/>
              <a:ext cx="632499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A</a:t>
              </a:r>
            </a:p>
          </p:txBody>
        </p:sp>
        <p:sp>
          <p:nvSpPr>
            <p:cNvPr id="1232" name="Shape 1232"/>
            <p:cNvSpPr/>
            <p:nvPr/>
          </p:nvSpPr>
          <p:spPr>
            <a:xfrm>
              <a:off x="1145788" y="4202365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B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2521253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G</a:t>
              </a: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3393561" y="3103028"/>
              <a:ext cx="632498" cy="637596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H</a:t>
              </a:r>
            </a:p>
          </p:txBody>
        </p:sp>
        <p:sp>
          <p:nvSpPr>
            <p:cNvPr id="1235" name="Shape 1235"/>
            <p:cNvSpPr/>
            <p:nvPr/>
          </p:nvSpPr>
          <p:spPr>
            <a:xfrm>
              <a:off x="2539972" y="4216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E</a:t>
              </a:r>
            </a:p>
          </p:txBody>
        </p:sp>
        <p:sp>
          <p:nvSpPr>
            <p:cNvPr id="1236" name="Shape 1236"/>
            <p:cNvSpPr/>
            <p:nvPr/>
          </p:nvSpPr>
          <p:spPr>
            <a:xfrm>
              <a:off x="3393561" y="4212609"/>
              <a:ext cx="632498" cy="637597"/>
            </a:xfrm>
            <a:prstGeom prst="rect">
              <a:avLst/>
            </a:prstGeom>
            <a:solidFill>
              <a:srgbClr val="FEEDB4"/>
            </a:solidFill>
            <a:ln w="25400" cap="flat">
              <a:solidFill>
                <a:schemeClr val="accent3">
                  <a:hueOff val="-546624"/>
                  <a:satOff val="7767"/>
                  <a:lumOff val="-14512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pPr/>
              <a:r>
                <a:t>F</a:t>
              </a:r>
            </a:p>
          </p:txBody>
        </p:sp>
      </p:grpSp>
      <p:grpSp>
        <p:nvGrpSpPr>
          <p:cNvPr id="1240" name="Group 1240"/>
          <p:cNvGrpSpPr/>
          <p:nvPr/>
        </p:nvGrpSpPr>
        <p:grpSpPr>
          <a:xfrm>
            <a:off x="48685" y="2742210"/>
            <a:ext cx="8014846" cy="6178003"/>
            <a:chOff x="0" y="0"/>
            <a:chExt cx="8014844" cy="6178001"/>
          </a:xfrm>
        </p:grpSpPr>
        <p:sp>
          <p:nvSpPr>
            <p:cNvPr id="1239" name="Shape 1239"/>
            <p:cNvSpPr/>
            <p:nvPr/>
          </p:nvSpPr>
          <p:spPr>
            <a:xfrm>
              <a:off x="584200" y="469900"/>
              <a:ext cx="6871845" cy="5085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10000"/>
                </a:lnSpc>
                <a:spcBef>
                  <a:spcPts val="3600"/>
                </a:spcBef>
                <a:defRPr b="1">
                  <a:solidFill>
                    <a:srgbClr val="212121"/>
                  </a:solidFill>
                </a:defRPr>
              </a:pPr>
              <a:r>
                <a:t>…</a:t>
              </a: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</a:p>
            <a:p>
              <a:pPr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Main =</a:t>
              </a:r>
            </a:p>
            <a:p>
              <a:pPr lvl="1" indent="444500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Ownership &amp; Locality &amp; NoTransit </a:t>
              </a:r>
            </a:p>
            <a:p>
              <a:pPr lvl="1" indent="444500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pPr>
              <a:r>
                <a:t>    &amp; </a:t>
              </a:r>
              <a:r>
                <a:rPr b="1"/>
                <a:t>agg</a:t>
              </a:r>
              <a:r>
                <a:t>(PG, </a:t>
              </a:r>
              <a:r>
                <a:rPr b="1"/>
                <a:t>in</a:t>
              </a:r>
              <a:r>
                <a:t> → </a:t>
              </a:r>
              <a:r>
                <a:rPr b="1"/>
                <a:t>out</a:t>
              </a:r>
              <a:r>
                <a:t>)</a:t>
              </a:r>
            </a:p>
          </p:txBody>
        </p:sp>
        <p:pic>
          <p:nvPicPr>
            <p:cNvPr id="1238" name="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4846" cy="6178003"/>
            </a:xfrm>
            <a:prstGeom prst="rect">
              <a:avLst/>
            </a:prstGeom>
            <a:effectLst/>
          </p:spPr>
        </p:pic>
      </p:grpSp>
      <p:sp>
        <p:nvSpPr>
          <p:cNvPr id="1241" name="Shape 1241"/>
          <p:cNvSpPr/>
          <p:nvPr/>
        </p:nvSpPr>
        <p:spPr>
          <a:xfrm>
            <a:off x="157017" y="2036781"/>
            <a:ext cx="359787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sz="3200">
                <a:solidFill>
                  <a:srgbClr val="212121"/>
                </a:solidFill>
              </a:defRPr>
            </a:lvl1pPr>
          </a:lstStyle>
          <a:p>
            <a:pPr/>
            <a:r>
              <a:t>Prevent transit traffic</a:t>
            </a:r>
          </a:p>
        </p:txBody>
      </p:sp>
      <p:sp>
        <p:nvSpPr>
          <p:cNvPr id="1242" name="Shape 1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2: A Data Center Network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245" name="Shape 12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46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712" y="2085202"/>
            <a:ext cx="7459900" cy="70817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247" name="Untitled 2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8684" y="2479775"/>
            <a:ext cx="7459900" cy="47940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250" name="Shape 12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1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77" y="1839811"/>
            <a:ext cx="7366862" cy="51697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time-warne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671" y="2300995"/>
            <a:ext cx="5505516" cy="712478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Configuring Networks is Error-Prone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China-snafu-articl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99875" y="1521957"/>
            <a:ext cx="5695610" cy="737078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2" name="internet_turkey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3319" y="2177993"/>
            <a:ext cx="5695610" cy="73707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03" name="YouTube_Pakistan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48390" y="1844281"/>
            <a:ext cx="5547314" cy="71788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254" name="Shape 12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55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677" y="1839811"/>
            <a:ext cx="7366862" cy="51697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256" name="Untitled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29941" y="2149228"/>
            <a:ext cx="8214639" cy="69537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Compiler</a:t>
            </a:r>
          </a:p>
        </p:txBody>
      </p:sp>
      <p:sp>
        <p:nvSpPr>
          <p:cNvPr id="1259" name="Shape 12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0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0848" y="2050084"/>
            <a:ext cx="9223104" cy="64086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3" name="Shape 1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Propane: Summary</a:t>
            </a:r>
          </a:p>
        </p:txBody>
      </p:sp>
      <p:sp>
        <p:nvSpPr>
          <p:cNvPr id="1264" name="Shape 1264"/>
          <p:cNvSpPr/>
          <p:nvPr>
            <p:ph type="body" idx="1"/>
          </p:nvPr>
        </p:nvSpPr>
        <p:spPr>
          <a:xfrm>
            <a:off x="823251" y="2488634"/>
            <a:ext cx="11801440" cy="6274933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High-level language</a:t>
            </a:r>
          </a:p>
          <a:p>
            <a:pPr lvl="1"/>
            <a:r>
              <a:t>Single,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network-wide</a:t>
            </a:r>
            <a:r>
              <a:t> policy</a:t>
            </a:r>
          </a:p>
          <a:p>
            <a:pPr lvl="1"/>
            <a:r>
              <a:t>Program using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constraints</a:t>
            </a:r>
            <a:r>
              <a:t> and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preferences</a:t>
            </a:r>
          </a:p>
          <a:p>
            <a:pPr lvl="1"/>
            <a:r>
              <a:t>Create new, reusable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abstractions</a:t>
            </a:r>
            <a:r>
              <a:t> (e.g., transit traffic)</a:t>
            </a:r>
          </a:p>
          <a:p>
            <a:pPr lvl="1"/>
            <a:r>
              <a:t>Configure the network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modularly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Compiler</a:t>
            </a:r>
          </a:p>
          <a:p>
            <a:pPr lvl="1"/>
            <a:r>
              <a:t>Automatically generates filters, preferences, community values, etc</a:t>
            </a:r>
          </a:p>
          <a:p>
            <a:pPr lvl="1"/>
            <a:r>
              <a:t>Static analysis guarantees </a:t>
            </a:r>
            <a:r>
              <a:t>policy compliance</a:t>
            </a:r>
            <a:r>
              <a:t> under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all failures</a:t>
            </a:r>
            <a:endParaRPr>
              <a:solidFill>
                <a:schemeClr val="accent5">
                  <a:hueOff val="-176146"/>
                  <a:satOff val="3665"/>
                  <a:lumOff val="-13986"/>
                </a:schemeClr>
              </a:solidFill>
            </a:endParaRPr>
          </a:p>
          <a:p>
            <a:pPr lvl="1"/>
            <a:r>
              <a:t>Lower bound on failures for aggregation-induced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black holes</a:t>
            </a:r>
          </a:p>
        </p:txBody>
      </p:sp>
      <p:pic>
        <p:nvPicPr>
          <p:cNvPr id="126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300" y="124272"/>
            <a:ext cx="2330260" cy="147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</a:t>
            </a:r>
          </a:p>
        </p:txBody>
      </p:sp>
      <p:sp>
        <p:nvSpPr>
          <p:cNvPr id="1268" name="Shape 12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9" name="Shape 1269"/>
          <p:cNvSpPr/>
          <p:nvPr/>
        </p:nvSpPr>
        <p:spPr>
          <a:xfrm>
            <a:off x="4880010" y="601349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270" name="Shape 1270"/>
          <p:cNvSpPr/>
          <p:nvPr/>
        </p:nvSpPr>
        <p:spPr>
          <a:xfrm>
            <a:off x="4880010" y="2400806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271" name="Shape 1271"/>
          <p:cNvSpPr/>
          <p:nvPr/>
        </p:nvSpPr>
        <p:spPr>
          <a:xfrm>
            <a:off x="4880010" y="4200264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Product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Graph IR</a:t>
            </a:r>
          </a:p>
        </p:txBody>
      </p:sp>
      <p:sp>
        <p:nvSpPr>
          <p:cNvPr id="1272" name="Shape 1272"/>
          <p:cNvSpPr/>
          <p:nvPr/>
        </p:nvSpPr>
        <p:spPr>
          <a:xfrm>
            <a:off x="3276881" y="7799179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273" name="Shape 1273"/>
          <p:cNvSpPr/>
          <p:nvPr/>
        </p:nvSpPr>
        <p:spPr>
          <a:xfrm>
            <a:off x="6287429" y="7799179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Quagga</a:t>
            </a:r>
          </a:p>
        </p:txBody>
      </p:sp>
      <p:sp>
        <p:nvSpPr>
          <p:cNvPr id="1274" name="Shape 1274"/>
          <p:cNvSpPr/>
          <p:nvPr/>
        </p:nvSpPr>
        <p:spPr>
          <a:xfrm>
            <a:off x="5822626" y="186685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5" name="Shape 1275"/>
          <p:cNvSpPr/>
          <p:nvPr/>
        </p:nvSpPr>
        <p:spPr>
          <a:xfrm>
            <a:off x="5822626" y="3666316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6" name="Shape 1276"/>
          <p:cNvSpPr/>
          <p:nvPr/>
        </p:nvSpPr>
        <p:spPr>
          <a:xfrm>
            <a:off x="5822626" y="5465774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7" name="Shape 1277"/>
          <p:cNvSpPr/>
          <p:nvPr/>
        </p:nvSpPr>
        <p:spPr>
          <a:xfrm flipH="1">
            <a:off x="4188409" y="6992631"/>
            <a:ext cx="1568881" cy="79643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8" name="Shape 1278"/>
          <p:cNvSpPr/>
          <p:nvPr/>
        </p:nvSpPr>
        <p:spPr>
          <a:xfrm>
            <a:off x="5987786" y="7032170"/>
            <a:ext cx="1343972" cy="819694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79" name="Shape 1279"/>
          <p:cNvSpPr/>
          <p:nvPr/>
        </p:nvSpPr>
        <p:spPr>
          <a:xfrm>
            <a:off x="7144222" y="954893"/>
            <a:ext cx="45938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Front End Constraint Language</a:t>
            </a:r>
          </a:p>
        </p:txBody>
      </p:sp>
      <p:sp>
        <p:nvSpPr>
          <p:cNvPr id="1280" name="Shape 1280"/>
          <p:cNvSpPr/>
          <p:nvPr/>
        </p:nvSpPr>
        <p:spPr>
          <a:xfrm>
            <a:off x="7144222" y="2781806"/>
            <a:ext cx="419675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Regular Expression-based IR</a:t>
            </a:r>
          </a:p>
        </p:txBody>
      </p:sp>
      <p:sp>
        <p:nvSpPr>
          <p:cNvPr id="1281" name="Shape 1281"/>
          <p:cNvSpPr/>
          <p:nvPr/>
        </p:nvSpPr>
        <p:spPr>
          <a:xfrm>
            <a:off x="3267926" y="4931826"/>
            <a:ext cx="166080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88" name="Shape 1288"/>
          <p:cNvSpPr/>
          <p:nvPr/>
        </p:nvSpPr>
        <p:spPr>
          <a:xfrm>
            <a:off x="6748780" y="4605020"/>
            <a:ext cx="1435101" cy="501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554" y="21600"/>
                </a:ln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1283" name="Shape 1283"/>
          <p:cNvSpPr/>
          <p:nvPr/>
        </p:nvSpPr>
        <p:spPr>
          <a:xfrm>
            <a:off x="8561673" y="4378064"/>
            <a:ext cx="135525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Failure</a:t>
            </a:r>
          </a:p>
          <a:p>
            <a:pPr/>
            <a:r>
              <a:t>Analyses</a:t>
            </a:r>
          </a:p>
        </p:txBody>
      </p:sp>
      <p:sp>
        <p:nvSpPr>
          <p:cNvPr id="1284" name="Shape 1284"/>
          <p:cNvSpPr/>
          <p:nvPr/>
        </p:nvSpPr>
        <p:spPr>
          <a:xfrm>
            <a:off x="7111351" y="6380722"/>
            <a:ext cx="377100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Vendor-independent BGP</a:t>
            </a:r>
          </a:p>
        </p:txBody>
      </p:sp>
      <p:sp>
        <p:nvSpPr>
          <p:cNvPr id="1285" name="Shape 1285"/>
          <p:cNvSpPr/>
          <p:nvPr/>
        </p:nvSpPr>
        <p:spPr>
          <a:xfrm>
            <a:off x="8401976" y="8180179"/>
            <a:ext cx="443428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Vendor-specific configurations</a:t>
            </a:r>
          </a:p>
        </p:txBody>
      </p:sp>
      <p:sp>
        <p:nvSpPr>
          <p:cNvPr id="1286" name="Shape 1286"/>
          <p:cNvSpPr/>
          <p:nvPr/>
        </p:nvSpPr>
        <p:spPr>
          <a:xfrm>
            <a:off x="4880010" y="5999722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Abstract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BGP</a:t>
            </a:r>
          </a:p>
        </p:txBody>
      </p:sp>
      <p:sp>
        <p:nvSpPr>
          <p:cNvPr id="1287" name="Shape 1287"/>
          <p:cNvSpPr/>
          <p:nvPr/>
        </p:nvSpPr>
        <p:spPr>
          <a:xfrm>
            <a:off x="1431410" y="4200264"/>
            <a:ext cx="1885233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Topology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 (RIR) Syntax</a:t>
            </a:r>
          </a:p>
        </p:txBody>
      </p:sp>
      <p:sp>
        <p:nvSpPr>
          <p:cNvPr id="1291" name="Shape 1291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295" name="Group 1295"/>
          <p:cNvGrpSpPr/>
          <p:nvPr/>
        </p:nvGrpSpPr>
        <p:grpSpPr>
          <a:xfrm>
            <a:off x="1927565" y="2133036"/>
            <a:ext cx="9149670" cy="6986128"/>
            <a:chOff x="0" y="0"/>
            <a:chExt cx="9149669" cy="6986127"/>
          </a:xfrm>
        </p:grpSpPr>
        <p:sp>
          <p:nvSpPr>
            <p:cNvPr id="1292" name="Shape 1292"/>
            <p:cNvSpPr/>
            <p:nvPr/>
          </p:nvSpPr>
          <p:spPr>
            <a:xfrm>
              <a:off x="0" y="0"/>
              <a:ext cx="9149670" cy="695900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0" dist="62670" dir="3756168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 ::= c</a:t>
              </a:r>
              <a:r>
                <a:rPr baseline="-5999"/>
                <a:t>1</a:t>
              </a:r>
              <a:r>
                <a:t>, …, c</a:t>
              </a:r>
              <a:r>
                <a:rPr baseline="-5999"/>
                <a:t>n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 ::= t</a:t>
              </a:r>
              <a:r>
                <a:rPr baseline="-5999"/>
                <a:t>1</a:t>
              </a:r>
              <a:r>
                <a:t> ↦ r</a:t>
              </a:r>
              <a:r>
                <a:rPr baseline="-5999"/>
                <a:t>1 </a:t>
              </a:r>
              <a:r>
                <a:t>&gt;&gt; … &gt;&gt; r</a:t>
              </a:r>
              <a:r>
                <a:rPr baseline="-5999"/>
                <a:t>n</a:t>
              </a:r>
              <a:r>
                <a:t>   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t ::= true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(t1 | t2)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t1 &amp; t2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prefix=x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r</a:t>
              </a:r>
              <a:r>
                <a:rPr b="1"/>
                <a:t> </a:t>
              </a:r>
              <a:r>
                <a:t>::= n 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∅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in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out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(r1 | r2)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r1 &amp; r2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r1 · r2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!r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 | r*</a:t>
              </a:r>
            </a:p>
          </p:txBody>
        </p:sp>
        <p:sp>
          <p:nvSpPr>
            <p:cNvPr id="1293" name="Shape 1293"/>
            <p:cNvSpPr/>
            <p:nvPr/>
          </p:nvSpPr>
          <p:spPr>
            <a:xfrm>
              <a:off x="5780569" y="191627"/>
              <a:ext cx="3101827" cy="6794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constraint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true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disjunction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conjunction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prefix test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Location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Empty set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Internal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External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Union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Intersection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Concatenation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Negation</a:t>
              </a:r>
            </a:p>
            <a:p>
              <a: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Kleene Star</a:t>
              </a:r>
            </a:p>
          </p:txBody>
        </p:sp>
        <p:sp>
          <p:nvSpPr>
            <p:cNvPr id="1294" name="Shape 1294"/>
            <p:cNvSpPr/>
            <p:nvPr/>
          </p:nvSpPr>
          <p:spPr>
            <a:xfrm>
              <a:off x="7531503" y="123693"/>
              <a:ext cx="1394670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r">
                <a:defRPr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/>
              <a:r>
                <a:t>policy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Examples:</a:t>
            </a:r>
          </a:p>
        </p:txBody>
      </p:sp>
      <p:sp>
        <p:nvSpPr>
          <p:cNvPr id="1298" name="Shape 1298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9" name="Shape 1299"/>
          <p:cNvSpPr/>
          <p:nvPr/>
        </p:nvSpPr>
        <p:spPr>
          <a:xfrm>
            <a:off x="1378335" y="2658592"/>
            <a:ext cx="344754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in</a:t>
            </a:r>
            <a:r>
              <a:t>*.(X &gt;&gt; Y).D</a:t>
            </a:r>
          </a:p>
        </p:txBody>
      </p:sp>
      <p:sp>
        <p:nvSpPr>
          <p:cNvPr id="1300" name="Shape 1300"/>
          <p:cNvSpPr/>
          <p:nvPr/>
        </p:nvSpPr>
        <p:spPr>
          <a:xfrm>
            <a:off x="832679" y="2087397"/>
            <a:ext cx="1121725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Go through either X or Y, but prefer to go through X if possible to get to D</a:t>
            </a:r>
          </a:p>
        </p:txBody>
      </p:sp>
      <p:sp>
        <p:nvSpPr>
          <p:cNvPr id="1301" name="Shape 1301"/>
          <p:cNvSpPr/>
          <p:nvPr/>
        </p:nvSpPr>
        <p:spPr>
          <a:xfrm>
            <a:off x="832679" y="3793609"/>
            <a:ext cx="1028486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Use path ABC if possible (e.g., failures), otherwise use XYZ</a:t>
            </a:r>
          </a:p>
        </p:txBody>
      </p:sp>
      <p:sp>
        <p:nvSpPr>
          <p:cNvPr id="1302" name="Shape 1302"/>
          <p:cNvSpPr/>
          <p:nvPr/>
        </p:nvSpPr>
        <p:spPr>
          <a:xfrm>
            <a:off x="1378335" y="4390085"/>
            <a:ext cx="344754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A.B.C &gt;&gt; X.Y.Z</a:t>
            </a:r>
          </a:p>
        </p:txBody>
      </p:sp>
      <p:sp>
        <p:nvSpPr>
          <p:cNvPr id="1303" name="Shape 1303"/>
          <p:cNvSpPr/>
          <p:nvPr/>
        </p:nvSpPr>
        <p:spPr>
          <a:xfrm>
            <a:off x="832679" y="5639521"/>
            <a:ext cx="1121725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Use locations A,B,C,D but always prefer A,B to C,D at each hop if possible</a:t>
            </a:r>
          </a:p>
        </p:txBody>
      </p:sp>
      <p:sp>
        <p:nvSpPr>
          <p:cNvPr id="1304" name="Shape 1304"/>
          <p:cNvSpPr/>
          <p:nvPr/>
        </p:nvSpPr>
        <p:spPr>
          <a:xfrm>
            <a:off x="1378335" y="6261278"/>
            <a:ext cx="408773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((A|B) &gt;&gt; (C|D))*</a:t>
            </a:r>
          </a:p>
        </p:txBody>
      </p:sp>
      <p:sp>
        <p:nvSpPr>
          <p:cNvPr id="1305" name="Shape 1305"/>
          <p:cNvSpPr/>
          <p:nvPr/>
        </p:nvSpPr>
        <p:spPr>
          <a:xfrm>
            <a:off x="832679" y="7485433"/>
            <a:ext cx="11217251" cy="614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>
                <a:solidFill>
                  <a:srgbClr val="212121"/>
                </a:solidFill>
              </a:defRPr>
            </a:lvl1pPr>
          </a:lstStyle>
          <a:p>
            <a:pPr/>
            <a:r>
              <a:t>Disallow any transit traffic (i.e., traffic that goes through our network)</a:t>
            </a:r>
          </a:p>
        </p:txBody>
      </p:sp>
      <p:sp>
        <p:nvSpPr>
          <p:cNvPr id="1306" name="Shape 1306"/>
          <p:cNvSpPr/>
          <p:nvPr/>
        </p:nvSpPr>
        <p:spPr>
          <a:xfrm>
            <a:off x="1378335" y="8132471"/>
            <a:ext cx="387433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!(</a:t>
            </a:r>
            <a:r>
              <a:rPr b="1"/>
              <a:t>out</a:t>
            </a:r>
            <a:r>
              <a:t>+.</a:t>
            </a:r>
            <a:r>
              <a:rPr b="1"/>
              <a:t>in</a:t>
            </a:r>
            <a:r>
              <a:t>*.</a:t>
            </a:r>
            <a:r>
              <a:rPr b="1"/>
              <a:t>out</a:t>
            </a:r>
            <a:r>
              <a:t>+)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2" grpId="2"/>
      <p:bldP build="whole" bldLvl="1" animBg="1" rev="0" advAuto="0" spid="1304" grpId="3"/>
      <p:bldP build="whole" bldLvl="1" animBg="1" rev="0" advAuto="0" spid="1299" grpId="1"/>
      <p:bldP build="whole" bldLvl="1" animBg="1" rev="0" advAuto="0" spid="1306" grpId="4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09" name="Shape 13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0" name="Shape 1310"/>
          <p:cNvSpPr/>
          <p:nvPr/>
        </p:nvSpPr>
        <p:spPr>
          <a:xfrm>
            <a:off x="10802170" y="291788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311" name="Shape 1311"/>
          <p:cNvSpPr/>
          <p:nvPr/>
        </p:nvSpPr>
        <p:spPr>
          <a:xfrm>
            <a:off x="10802170" y="2091245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312" name="Shape 1312"/>
          <p:cNvSpPr/>
          <p:nvPr/>
        </p:nvSpPr>
        <p:spPr>
          <a:xfrm>
            <a:off x="11744786" y="158373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15" name="Group 1315"/>
          <p:cNvGrpSpPr/>
          <p:nvPr/>
        </p:nvGrpSpPr>
        <p:grpSpPr>
          <a:xfrm>
            <a:off x="624883" y="2345460"/>
            <a:ext cx="9184686" cy="7522754"/>
            <a:chOff x="0" y="0"/>
            <a:chExt cx="9184685" cy="7522753"/>
          </a:xfrm>
        </p:grpSpPr>
        <p:sp>
          <p:nvSpPr>
            <p:cNvPr id="1314" name="Shape 1314"/>
            <p:cNvSpPr/>
            <p:nvPr/>
          </p:nvSpPr>
          <p:spPr>
            <a:xfrm>
              <a:off x="584200" y="469900"/>
              <a:ext cx="8041686" cy="64305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Ownership =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{PG1  =&gt; </a:t>
              </a:r>
              <a:r>
                <a:rPr b="1"/>
                <a:t>end</a:t>
              </a:r>
              <a:r>
                <a:t>(A)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PG2  =&gt; </a:t>
              </a:r>
              <a:r>
                <a:rPr b="1"/>
                <a:t>end</a:t>
              </a:r>
              <a:r>
                <a:t>(B)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PL1  =&gt; </a:t>
              </a:r>
              <a:r>
                <a:rPr b="1"/>
                <a:t>end</a:t>
              </a:r>
              <a:r>
                <a:t>(E)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PL2  =&gt; </a:t>
              </a:r>
              <a:r>
                <a:rPr b="1"/>
                <a:t>end</a:t>
              </a:r>
              <a:r>
                <a:t>(F)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true =&gt; </a:t>
              </a:r>
              <a:r>
                <a:rPr b="1"/>
                <a:t>exit</a:t>
              </a:r>
              <a:r>
                <a:t>(Peer1 &gt;&gt; Peer2)}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NoTransit =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{true =&gt; !</a:t>
              </a:r>
              <a:r>
                <a:rPr b="1"/>
                <a:t>transit</a:t>
              </a:r>
              <a:r>
                <a:t>(Peer,Peer)}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Locality = 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{PL1 | PL2 =&gt;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)}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rPr b="1">
                  <a:solidFill>
                    <a:schemeClr val="accent1">
                      <a:hueOff val="47394"/>
                      <a:satOff val="-25753"/>
                      <a:lumOff val="-7544"/>
                    </a:schemeClr>
                  </a:solidFill>
                </a:rPr>
                <a:t>define</a:t>
              </a:r>
              <a:r>
                <a:t> Main =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 Ownership &amp; Locality &amp; NoTransit </a:t>
              </a:r>
            </a:p>
            <a:p>
              <a:pPr lvl="3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 &amp; </a:t>
              </a:r>
              <a:r>
                <a:rPr b="1"/>
                <a:t>agg</a:t>
              </a:r>
              <a:r>
                <a:t>(PG, </a:t>
              </a:r>
              <a:r>
                <a:rPr b="1"/>
                <a:t>in</a:t>
              </a:r>
              <a:r>
                <a:t> -&gt; </a:t>
              </a:r>
              <a:r>
                <a:rPr b="1"/>
                <a:t>out</a:t>
              </a:r>
              <a:r>
                <a:t>)</a:t>
              </a:r>
            </a:p>
          </p:txBody>
        </p:sp>
        <p:pic>
          <p:nvPicPr>
            <p:cNvPr id="1313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184686" cy="7522754"/>
            </a:xfrm>
            <a:prstGeom prst="rect">
              <a:avLst/>
            </a:prstGeom>
            <a:effectLst/>
          </p:spPr>
        </p:pic>
      </p:grpSp>
      <p:sp>
        <p:nvSpPr>
          <p:cNvPr id="1316" name="Shape 1316"/>
          <p:cNvSpPr/>
          <p:nvPr/>
        </p:nvSpPr>
        <p:spPr>
          <a:xfrm>
            <a:off x="10365729" y="5571145"/>
            <a:ext cx="1790814" cy="1504705"/>
          </a:xfrm>
          <a:prstGeom prst="rightArrow">
            <a:avLst>
              <a:gd name="adj1" fmla="val 32000"/>
              <a:gd name="adj2" fmla="val 79201"/>
            </a:avLst>
          </a:prstGeom>
          <a:solidFill>
            <a:srgbClr val="F0A0A1"/>
          </a:solidFill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7" name="Shape 1317"/>
          <p:cNvSpPr/>
          <p:nvPr/>
        </p:nvSpPr>
        <p:spPr>
          <a:xfrm>
            <a:off x="795414" y="1892740"/>
            <a:ext cx="10843318" cy="138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Step 1:  Combine modular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20" name="Shape 13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21" name="Shape 1321"/>
          <p:cNvSpPr/>
          <p:nvPr/>
        </p:nvSpPr>
        <p:spPr>
          <a:xfrm>
            <a:off x="10802170" y="291788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322" name="Shape 1322"/>
          <p:cNvSpPr/>
          <p:nvPr/>
        </p:nvSpPr>
        <p:spPr>
          <a:xfrm>
            <a:off x="10802170" y="2091245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323" name="Shape 1323"/>
          <p:cNvSpPr/>
          <p:nvPr/>
        </p:nvSpPr>
        <p:spPr>
          <a:xfrm>
            <a:off x="11744786" y="158373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326" name="Group 1326"/>
          <p:cNvGrpSpPr/>
          <p:nvPr/>
        </p:nvGrpSpPr>
        <p:grpSpPr>
          <a:xfrm>
            <a:off x="317685" y="4667782"/>
            <a:ext cx="12070498" cy="4244098"/>
            <a:chOff x="0" y="0"/>
            <a:chExt cx="12070496" cy="4244097"/>
          </a:xfrm>
        </p:grpSpPr>
        <p:sp>
          <p:nvSpPr>
            <p:cNvPr id="1325" name="Shape 1325"/>
            <p:cNvSpPr/>
            <p:nvPr/>
          </p:nvSpPr>
          <p:spPr>
            <a:xfrm>
              <a:off x="584200" y="469900"/>
              <a:ext cx="10927498" cy="3151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PG1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end</a:t>
              </a:r>
              <a:r>
                <a:t>(A)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PG2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end</a:t>
              </a:r>
              <a:r>
                <a:t>(B)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PL1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 &amp; </a:t>
              </a:r>
              <a:r>
                <a:rPr b="1"/>
                <a:t>end</a:t>
              </a:r>
              <a:r>
                <a:t>(E)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PL2 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always</a:t>
              </a:r>
              <a:r>
                <a:t>(</a:t>
              </a:r>
              <a:r>
                <a:rPr b="1"/>
                <a:t>in</a:t>
              </a:r>
              <a:r>
                <a:t>) &amp; </a:t>
              </a:r>
              <a:r>
                <a:rPr b="1"/>
                <a:t>end</a:t>
              </a:r>
              <a:r>
                <a:t>(F)</a:t>
              </a:r>
            </a:p>
            <a:p>
              <a:pPr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true =&gt; !</a:t>
              </a:r>
              <a:r>
                <a:rPr b="1"/>
                <a:t>transit</a:t>
              </a:r>
              <a:r>
                <a:t>(Peer,Peer) &amp; </a:t>
              </a:r>
              <a:r>
                <a:rPr b="1"/>
                <a:t>exit</a:t>
              </a:r>
              <a:r>
                <a:t>(Peer1 &gt;&gt; Peer2)</a:t>
              </a:r>
            </a:p>
          </p:txBody>
        </p:sp>
        <p:pic>
          <p:nvPicPr>
            <p:cNvPr id="1324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070497" cy="4244098"/>
            </a:xfrm>
            <a:prstGeom prst="rect">
              <a:avLst/>
            </a:prstGeom>
            <a:effectLst/>
          </p:spPr>
        </p:pic>
      </p:grpSp>
      <p:sp>
        <p:nvSpPr>
          <p:cNvPr id="1327" name="Shape 1327"/>
          <p:cNvSpPr/>
          <p:nvPr>
            <p:ph type="body" sz="quarter" idx="1"/>
          </p:nvPr>
        </p:nvSpPr>
        <p:spPr>
          <a:xfrm>
            <a:off x="643977" y="3801074"/>
            <a:ext cx="10469350" cy="778371"/>
          </a:xfrm>
          <a:prstGeom prst="rect">
            <a:avLst/>
          </a:prstGeom>
        </p:spPr>
        <p:txBody>
          <a:bodyPr/>
          <a:lstStyle/>
          <a:p>
            <a:pPr/>
            <a:r>
              <a:t>Prefix-by-prefix intersection of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30" name="Shape 133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1" name="Shape 1331"/>
          <p:cNvSpPr/>
          <p:nvPr/>
        </p:nvSpPr>
        <p:spPr>
          <a:xfrm>
            <a:off x="789374" y="2028887"/>
            <a:ext cx="10843318" cy="1387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Step 2:  Expand constraints in to regular expressions</a:t>
            </a:r>
          </a:p>
        </p:txBody>
      </p:sp>
      <p:sp>
        <p:nvSpPr>
          <p:cNvPr id="1332" name="Shape 1332"/>
          <p:cNvSpPr/>
          <p:nvPr/>
        </p:nvSpPr>
        <p:spPr>
          <a:xfrm>
            <a:off x="2210503" y="4595637"/>
            <a:ext cx="25283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exit</a:t>
            </a:r>
            <a:r>
              <a:t>(X) = </a:t>
            </a:r>
          </a:p>
        </p:txBody>
      </p:sp>
      <p:sp>
        <p:nvSpPr>
          <p:cNvPr id="1333" name="Shape 1333"/>
          <p:cNvSpPr/>
          <p:nvPr/>
        </p:nvSpPr>
        <p:spPr>
          <a:xfrm>
            <a:off x="4238169" y="5082879"/>
            <a:ext cx="57948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 b="1"/>
              <a:t>out</a:t>
            </a:r>
            <a:r>
              <a:t>*.</a:t>
            </a:r>
            <a:r>
              <a:rPr b="1"/>
              <a:t>in</a:t>
            </a:r>
            <a:r>
              <a:t>+.(X ∩ </a:t>
            </a:r>
            <a:r>
              <a:rPr b="1"/>
              <a:t>out</a:t>
            </a:r>
            <a:r>
              <a:t>).</a:t>
            </a:r>
            <a:r>
              <a:rPr b="1"/>
              <a:t>out*</a:t>
            </a:r>
            <a:r>
              <a:t>)</a:t>
            </a:r>
          </a:p>
        </p:txBody>
      </p:sp>
      <p:sp>
        <p:nvSpPr>
          <p:cNvPr id="1334" name="Shape 1334"/>
          <p:cNvSpPr/>
          <p:nvPr/>
        </p:nvSpPr>
        <p:spPr>
          <a:xfrm>
            <a:off x="4245170" y="4577034"/>
            <a:ext cx="57948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(</a:t>
            </a:r>
            <a:r>
              <a:rPr b="1"/>
              <a:t>out</a:t>
            </a:r>
            <a:r>
              <a:t>*.</a:t>
            </a:r>
            <a:r>
              <a:rPr b="1"/>
              <a:t>in</a:t>
            </a:r>
            <a:r>
              <a:t>*.(X ∩ </a:t>
            </a:r>
            <a:r>
              <a:rPr b="1"/>
              <a:t>in</a:t>
            </a:r>
            <a:r>
              <a:t>).</a:t>
            </a:r>
            <a:r>
              <a:rPr b="1"/>
              <a:t>out</a:t>
            </a:r>
            <a:r>
              <a:t>+)|</a:t>
            </a:r>
          </a:p>
        </p:txBody>
      </p:sp>
      <p:sp>
        <p:nvSpPr>
          <p:cNvPr id="1335" name="Shape 1335"/>
          <p:cNvSpPr/>
          <p:nvPr/>
        </p:nvSpPr>
        <p:spPr>
          <a:xfrm>
            <a:off x="3063300" y="2873182"/>
            <a:ext cx="472791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any</a:t>
            </a:r>
            <a:r>
              <a:t> = </a:t>
            </a:r>
            <a:r>
              <a:rPr b="1"/>
              <a:t>out</a:t>
            </a:r>
            <a:r>
              <a:t>*.</a:t>
            </a:r>
            <a:r>
              <a:rPr b="1"/>
              <a:t>in</a:t>
            </a:r>
            <a:r>
              <a:t>+.</a:t>
            </a:r>
            <a:r>
              <a:rPr b="1"/>
              <a:t>out</a:t>
            </a:r>
            <a:r>
              <a:t>* </a:t>
            </a:r>
          </a:p>
        </p:txBody>
      </p:sp>
      <p:sp>
        <p:nvSpPr>
          <p:cNvPr id="1336" name="Shape 1336"/>
          <p:cNvSpPr/>
          <p:nvPr/>
        </p:nvSpPr>
        <p:spPr>
          <a:xfrm>
            <a:off x="2425977" y="3448660"/>
            <a:ext cx="494131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end</a:t>
            </a:r>
            <a:r>
              <a:t>(X) = </a:t>
            </a:r>
            <a:r>
              <a:rPr b="1"/>
              <a:t>any </a:t>
            </a:r>
            <a:r>
              <a:t>∩ (Σ*.X)</a:t>
            </a:r>
          </a:p>
        </p:txBody>
      </p:sp>
      <p:sp>
        <p:nvSpPr>
          <p:cNvPr id="1337" name="Shape 1337"/>
          <p:cNvSpPr/>
          <p:nvPr/>
        </p:nvSpPr>
        <p:spPr>
          <a:xfrm>
            <a:off x="10802170" y="291788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Propane</a:t>
            </a:r>
          </a:p>
        </p:txBody>
      </p:sp>
      <p:sp>
        <p:nvSpPr>
          <p:cNvPr id="1338" name="Shape 1338"/>
          <p:cNvSpPr/>
          <p:nvPr/>
        </p:nvSpPr>
        <p:spPr>
          <a:xfrm>
            <a:off x="10802170" y="2091245"/>
            <a:ext cx="1885233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Regular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t>IR</a:t>
            </a:r>
          </a:p>
        </p:txBody>
      </p:sp>
      <p:sp>
        <p:nvSpPr>
          <p:cNvPr id="1339" name="Shape 1339"/>
          <p:cNvSpPr/>
          <p:nvPr/>
        </p:nvSpPr>
        <p:spPr>
          <a:xfrm>
            <a:off x="11744786" y="1583739"/>
            <a:ext cx="1" cy="538439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40" name="Shape 1340"/>
          <p:cNvSpPr/>
          <p:nvPr/>
        </p:nvSpPr>
        <p:spPr>
          <a:xfrm>
            <a:off x="789374" y="7524592"/>
            <a:ext cx="10843318" cy="2327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Step 3:  Reduced syntax</a:t>
            </a:r>
          </a:p>
        </p:txBody>
      </p:sp>
      <p:sp>
        <p:nvSpPr>
          <p:cNvPr id="1341" name="Shape 1341"/>
          <p:cNvSpPr/>
          <p:nvPr/>
        </p:nvSpPr>
        <p:spPr>
          <a:xfrm>
            <a:off x="1778703" y="4032250"/>
            <a:ext cx="3180789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always</a:t>
            </a:r>
            <a:r>
              <a:t>(X) = </a:t>
            </a:r>
          </a:p>
        </p:txBody>
      </p:sp>
      <p:sp>
        <p:nvSpPr>
          <p:cNvPr id="1342" name="Shape 1342"/>
          <p:cNvSpPr/>
          <p:nvPr/>
        </p:nvSpPr>
        <p:spPr>
          <a:xfrm>
            <a:off x="4337700" y="4032250"/>
            <a:ext cx="3180788" cy="49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any </a:t>
            </a:r>
            <a:r>
              <a:t>∩ (X)*</a:t>
            </a:r>
          </a:p>
        </p:txBody>
      </p:sp>
      <p:sp>
        <p:nvSpPr>
          <p:cNvPr id="1343" name="Shape 1343"/>
          <p:cNvSpPr/>
          <p:nvPr/>
        </p:nvSpPr>
        <p:spPr>
          <a:xfrm>
            <a:off x="1782932" y="8213375"/>
            <a:ext cx="728865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=&gt; A.(X &gt;&gt; Y).</a:t>
            </a:r>
            <a:r>
              <a:rPr b="1"/>
              <a:t>out</a:t>
            </a:r>
            <a:r>
              <a:t>* </a:t>
            </a:r>
          </a:p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true =&gt; (A.X.</a:t>
            </a:r>
            <a:r>
              <a:rPr b="1"/>
              <a:t>out</a:t>
            </a:r>
            <a:r>
              <a:t>*) &gt;&gt; (A.Y.</a:t>
            </a:r>
            <a:r>
              <a:rPr b="1"/>
              <a:t>out</a:t>
            </a:r>
            <a:r>
              <a:t>*)</a:t>
            </a:r>
          </a:p>
        </p:txBody>
      </p:sp>
      <p:sp>
        <p:nvSpPr>
          <p:cNvPr id="1344" name="Shape 1344"/>
          <p:cNvSpPr/>
          <p:nvPr/>
        </p:nvSpPr>
        <p:spPr>
          <a:xfrm>
            <a:off x="2413704" y="5591108"/>
            <a:ext cx="338474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end</a:t>
            </a:r>
            <a:r>
              <a:t>(X) = ...</a:t>
            </a:r>
          </a:p>
        </p:txBody>
      </p:sp>
      <p:sp>
        <p:nvSpPr>
          <p:cNvPr id="1345" name="Shape 1345"/>
          <p:cNvSpPr/>
          <p:nvPr/>
        </p:nvSpPr>
        <p:spPr>
          <a:xfrm>
            <a:off x="1976562" y="6069863"/>
            <a:ext cx="494131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avoid</a:t>
            </a:r>
            <a:r>
              <a:t>(X) = ...</a:t>
            </a:r>
          </a:p>
        </p:txBody>
      </p:sp>
      <p:sp>
        <p:nvSpPr>
          <p:cNvPr id="1346" name="Shape 1346"/>
          <p:cNvSpPr/>
          <p:nvPr/>
        </p:nvSpPr>
        <p:spPr>
          <a:xfrm>
            <a:off x="1333549" y="6576900"/>
            <a:ext cx="494131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waypoint</a:t>
            </a:r>
            <a:r>
              <a:t>(X) = ...</a:t>
            </a:r>
          </a:p>
        </p:txBody>
      </p:sp>
      <p:sp>
        <p:nvSpPr>
          <p:cNvPr id="1347" name="Shape 1347"/>
          <p:cNvSpPr/>
          <p:nvPr/>
        </p:nvSpPr>
        <p:spPr>
          <a:xfrm>
            <a:off x="1456729" y="2835145"/>
            <a:ext cx="8942730" cy="4286510"/>
          </a:xfrm>
          <a:prstGeom prst="rect">
            <a:avLst/>
          </a:prstGeom>
          <a:ln w="38100">
            <a:solidFill>
              <a:srgbClr val="4B3C03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Shape 1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Propane Regular IR</a:t>
            </a:r>
          </a:p>
        </p:txBody>
      </p:sp>
      <p:sp>
        <p:nvSpPr>
          <p:cNvPr id="1350" name="Shape 1350"/>
          <p:cNvSpPr/>
          <p:nvPr>
            <p:ph type="sldNum" sz="quarter" idx="2"/>
          </p:nvPr>
        </p:nvSpPr>
        <p:spPr>
          <a:xfrm>
            <a:off x="12530174" y="9194800"/>
            <a:ext cx="276152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1" name="Shape 1351"/>
          <p:cNvSpPr/>
          <p:nvPr/>
        </p:nvSpPr>
        <p:spPr>
          <a:xfrm>
            <a:off x="798326" y="2011072"/>
            <a:ext cx="10843319" cy="2012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3600"/>
              </a:spcBef>
              <a:defRPr b="1">
                <a:solidFill>
                  <a:srgbClr val="212121"/>
                </a:solidFill>
              </a:defRPr>
            </a:pPr>
            <a:r>
              <a:t>Problem Formulation</a:t>
            </a:r>
          </a:p>
          <a:p>
            <a:pPr lvl="1" marL="599722" indent="-345722">
              <a:spcBef>
                <a:spcPts val="1600"/>
              </a:spcBef>
              <a:buSzPct val="75000"/>
              <a:buChar char="•"/>
            </a:pPr>
            <a:r>
              <a:t>Policy of the form:</a:t>
            </a:r>
          </a:p>
          <a:p>
            <a:pPr lvl="1" marL="599722" indent="-345722">
              <a:spcBef>
                <a:spcPts val="1600"/>
              </a:spcBef>
              <a:buSzPct val="75000"/>
              <a:buChar char="•"/>
            </a:pPr>
            <a:r>
              <a:t>Semantics — sets of ranked topology paths (preference, length)</a:t>
            </a:r>
          </a:p>
        </p:txBody>
      </p:sp>
      <p:sp>
        <p:nvSpPr>
          <p:cNvPr id="1352" name="Shape 1352"/>
          <p:cNvSpPr/>
          <p:nvPr/>
        </p:nvSpPr>
        <p:spPr>
          <a:xfrm>
            <a:off x="3970069" y="2579879"/>
            <a:ext cx="3914448" cy="59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 ↦ r</a:t>
            </a:r>
            <a:r>
              <a:rPr baseline="-5999"/>
              <a:t>1 </a:t>
            </a:r>
            <a:r>
              <a:t>&gt;&gt; … &gt;&gt; r</a:t>
            </a:r>
            <a:r>
              <a:rPr baseline="-5999"/>
              <a:t>n</a:t>
            </a:r>
          </a:p>
        </p:txBody>
      </p:sp>
      <p:sp>
        <p:nvSpPr>
          <p:cNvPr id="1353" name="Shape 1353"/>
          <p:cNvSpPr/>
          <p:nvPr/>
        </p:nvSpPr>
        <p:spPr>
          <a:xfrm>
            <a:off x="2659257" y="3864975"/>
            <a:ext cx="6536072" cy="594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>
              <a:spcBef>
                <a:spcPts val="16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b="1"/>
              <a:t>rank</a:t>
            </a:r>
            <a:r>
              <a:t>(p) = (min</a:t>
            </a:r>
            <a:r>
              <a:rPr baseline="-5999"/>
              <a:t>i</a:t>
            </a:r>
            <a:r>
              <a:t> p∈ℒ(r</a:t>
            </a:r>
            <a:r>
              <a:rPr baseline="-5999"/>
              <a:t>i</a:t>
            </a:r>
            <a:r>
              <a:t>), |p|)</a:t>
            </a:r>
          </a:p>
        </p:txBody>
      </p:sp>
      <p:sp>
        <p:nvSpPr>
          <p:cNvPr id="1354" name="Shape 1354"/>
          <p:cNvSpPr/>
          <p:nvPr/>
        </p:nvSpPr>
        <p:spPr>
          <a:xfrm>
            <a:off x="798326" y="4689787"/>
            <a:ext cx="10843319" cy="913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marL="599722" indent="-345722">
              <a:spcBef>
                <a:spcPts val="1600"/>
              </a:spcBef>
              <a:buSzPct val="75000"/>
              <a:buChar char="•"/>
            </a:pPr>
            <a:r>
              <a:t>Determine device-by-device filters, tags, local-preferences so a most preferred path is always obtained.</a:t>
            </a:r>
          </a:p>
        </p:txBody>
      </p:sp>
      <p:grpSp>
        <p:nvGrpSpPr>
          <p:cNvPr id="1374" name="Group 1374"/>
          <p:cNvGrpSpPr/>
          <p:nvPr/>
        </p:nvGrpSpPr>
        <p:grpSpPr>
          <a:xfrm>
            <a:off x="3247765" y="5744595"/>
            <a:ext cx="6509270" cy="3455793"/>
            <a:chOff x="0" y="0"/>
            <a:chExt cx="6509269" cy="3455792"/>
          </a:xfrm>
        </p:grpSpPr>
        <p:sp>
          <p:nvSpPr>
            <p:cNvPr id="1355" name="Shape 1355"/>
            <p:cNvSpPr/>
            <p:nvPr/>
          </p:nvSpPr>
          <p:spPr>
            <a:xfrm flipV="1">
              <a:off x="4067124" y="1122267"/>
              <a:ext cx="1433183" cy="7013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6" name="Shape 1356"/>
            <p:cNvSpPr/>
            <p:nvPr/>
          </p:nvSpPr>
          <p:spPr>
            <a:xfrm flipV="1">
              <a:off x="5400506" y="1241115"/>
              <a:ext cx="264482" cy="12938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7" name="Shape 1357"/>
            <p:cNvSpPr/>
            <p:nvPr/>
          </p:nvSpPr>
          <p:spPr>
            <a:xfrm flipH="1" flipV="1">
              <a:off x="3487786" y="678908"/>
              <a:ext cx="523808" cy="109542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8" name="Shape 1358"/>
            <p:cNvSpPr/>
            <p:nvPr/>
          </p:nvSpPr>
          <p:spPr>
            <a:xfrm flipH="1" flipV="1">
              <a:off x="532209" y="668233"/>
              <a:ext cx="924349" cy="22289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59" name="Shape 1359"/>
            <p:cNvSpPr/>
            <p:nvPr/>
          </p:nvSpPr>
          <p:spPr>
            <a:xfrm flipH="1" flipV="1">
              <a:off x="1206168" y="711431"/>
              <a:ext cx="1378928" cy="137892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0" name="Shape 1360"/>
            <p:cNvSpPr/>
            <p:nvPr/>
          </p:nvSpPr>
          <p:spPr>
            <a:xfrm>
              <a:off x="1309790" y="1846044"/>
              <a:ext cx="4094535" cy="1609749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61" name="Shape 1361"/>
            <p:cNvSpPr/>
            <p:nvPr/>
          </p:nvSpPr>
          <p:spPr>
            <a:xfrm>
              <a:off x="4905303" y="507100"/>
              <a:ext cx="1603967" cy="1107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362" name="Shape 1362"/>
            <p:cNvSpPr/>
            <p:nvPr/>
          </p:nvSpPr>
          <p:spPr>
            <a:xfrm>
              <a:off x="2897548" y="-1"/>
              <a:ext cx="1445541" cy="1219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363" name="Shape 1363"/>
            <p:cNvSpPr/>
            <p:nvPr/>
          </p:nvSpPr>
          <p:spPr>
            <a:xfrm>
              <a:off x="-1" y="339322"/>
              <a:ext cx="1988768" cy="1298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ED1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364" name="Shape 1364"/>
            <p:cNvSpPr/>
            <p:nvPr/>
          </p:nvSpPr>
          <p:spPr>
            <a:xfrm>
              <a:off x="1187796" y="2461716"/>
              <a:ext cx="264012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5" name="Shape 1365"/>
            <p:cNvSpPr/>
            <p:nvPr/>
          </p:nvSpPr>
          <p:spPr>
            <a:xfrm>
              <a:off x="2424709" y="1790238"/>
              <a:ext cx="264012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6" name="Shape 1366"/>
            <p:cNvSpPr/>
            <p:nvPr/>
          </p:nvSpPr>
          <p:spPr>
            <a:xfrm>
              <a:off x="3923808" y="1743010"/>
              <a:ext cx="264013" cy="290062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67" name="Shape 1367"/>
            <p:cNvSpPr/>
            <p:nvPr/>
          </p:nvSpPr>
          <p:spPr>
            <a:xfrm>
              <a:off x="5267931" y="2405329"/>
              <a:ext cx="264013" cy="290061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cxnSp>
          <p:nvCxnSpPr>
            <p:cNvPr id="1368" name="Connector 1368"/>
            <p:cNvCxnSpPr>
              <a:stCxn id="1363" idx="0"/>
              <a:endCxn id="1362" idx="0"/>
            </p:cNvCxnSpPr>
            <p:nvPr/>
          </p:nvCxnSpPr>
          <p:spPr>
            <a:xfrm flipV="1">
              <a:off x="994383" y="609600"/>
              <a:ext cx="2625936" cy="379079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369" name="Shape 1369"/>
            <p:cNvSpPr/>
            <p:nvPr/>
          </p:nvSpPr>
          <p:spPr>
            <a:xfrm>
              <a:off x="1627738" y="1450399"/>
              <a:ext cx="3866341" cy="908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9" fill="norm" stroke="1" extrusionOk="0">
                  <a:moveTo>
                    <a:pt x="0" y="0"/>
                  </a:moveTo>
                  <a:cubicBezTo>
                    <a:pt x="1093" y="8616"/>
                    <a:pt x="3077" y="15131"/>
                    <a:pt x="5496" y="18146"/>
                  </a:cubicBezTo>
                  <a:cubicBezTo>
                    <a:pt x="8266" y="21600"/>
                    <a:pt x="11241" y="20082"/>
                    <a:pt x="14037" y="16948"/>
                  </a:cubicBezTo>
                  <a:cubicBezTo>
                    <a:pt x="16717" y="13943"/>
                    <a:pt x="19265" y="9494"/>
                    <a:pt x="21600" y="3740"/>
                  </a:cubicBezTo>
                </a:path>
              </a:pathLst>
            </a:custGeom>
            <a:noFill/>
            <a:ln w="889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0" name="Shape 1370"/>
            <p:cNvSpPr/>
            <p:nvPr/>
          </p:nvSpPr>
          <p:spPr>
            <a:xfrm>
              <a:off x="678883" y="1465613"/>
              <a:ext cx="4621777" cy="1507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16830" fill="norm" stroke="1" extrusionOk="0">
                  <a:moveTo>
                    <a:pt x="106" y="2145"/>
                  </a:moveTo>
                  <a:cubicBezTo>
                    <a:pt x="-237" y="6046"/>
                    <a:pt x="267" y="10099"/>
                    <a:pt x="1443" y="12898"/>
                  </a:cubicBezTo>
                  <a:cubicBezTo>
                    <a:pt x="5099" y="21600"/>
                    <a:pt x="10585" y="14130"/>
                    <a:pt x="15317" y="7162"/>
                  </a:cubicBezTo>
                  <a:cubicBezTo>
                    <a:pt x="17237" y="4334"/>
                    <a:pt x="19261" y="1936"/>
                    <a:pt x="21363" y="0"/>
                  </a:cubicBezTo>
                </a:path>
              </a:pathLst>
            </a:custGeom>
            <a:noFill/>
            <a:ln w="88900" cap="flat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1" name="Shape 1371"/>
            <p:cNvSpPr/>
            <p:nvPr/>
          </p:nvSpPr>
          <p:spPr>
            <a:xfrm>
              <a:off x="571082" y="73489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1</a:t>
              </a:r>
            </a:p>
          </p:txBody>
        </p:sp>
        <p:sp>
          <p:nvSpPr>
            <p:cNvPr id="1372" name="Shape 1372"/>
            <p:cNvSpPr/>
            <p:nvPr/>
          </p:nvSpPr>
          <p:spPr>
            <a:xfrm>
              <a:off x="3212682" y="373059"/>
              <a:ext cx="790948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2</a:t>
              </a:r>
            </a:p>
          </p:txBody>
        </p:sp>
        <p:sp>
          <p:nvSpPr>
            <p:cNvPr id="1373" name="Shape 1373"/>
            <p:cNvSpPr/>
            <p:nvPr/>
          </p:nvSpPr>
          <p:spPr>
            <a:xfrm>
              <a:off x="5309723" y="830368"/>
              <a:ext cx="790949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AS 3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                                            Mechanisms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787400" y="2328995"/>
            <a:ext cx="11430000" cy="6293278"/>
          </a:xfrm>
          <a:prstGeom prst="rect">
            <a:avLst/>
          </a:prstGeom>
        </p:spPr>
        <p:txBody>
          <a:bodyPr/>
          <a:lstStyle/>
          <a:p>
            <a:pPr/>
            <a:r>
              <a:t>Objectives:  Network-wide</a:t>
            </a:r>
          </a:p>
          <a:p>
            <a:pPr lvl="1"/>
            <a:r>
              <a:t>Prefer traffic to go through AT&amp;T over Sprint</a:t>
            </a:r>
          </a:p>
          <a:p>
            <a:pPr lvl="1"/>
            <a:r>
              <a:t>Don’t use our network as transit between A and B</a:t>
            </a:r>
          </a:p>
          <a:p>
            <a:pPr lvl="1"/>
            <a:r>
              <a:t>Traffic must stay within national boundaries</a:t>
            </a:r>
          </a:p>
          <a:p>
            <a:pPr lvl="1"/>
            <a:r>
              <a:t>Adhere to policies even when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  <a:r>
              <a:t> occur</a:t>
            </a:r>
          </a:p>
        </p:txBody>
      </p:sp>
      <p:sp>
        <p:nvSpPr>
          <p:cNvPr id="108" name="Shape 108"/>
          <p:cNvSpPr/>
          <p:nvPr/>
        </p:nvSpPr>
        <p:spPr>
          <a:xfrm>
            <a:off x="3656893" y="884509"/>
            <a:ext cx="51818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5733771" y="355149"/>
            <a:ext cx="826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GAP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grpSp>
        <p:nvGrpSpPr>
          <p:cNvPr id="1393" name="Group 1393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377" name="Shape 1377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378" name="Shape 1378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379" name="Shape 1379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380" name="Connector 1380"/>
            <p:cNvCxnSpPr>
              <a:stCxn id="1387" idx="0"/>
              <a:endCxn id="1389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381" name="Shape 1381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382" name="Connector 1382"/>
            <p:cNvCxnSpPr>
              <a:stCxn id="1378" idx="0"/>
              <a:endCxn id="1379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383" name="Connector 1383"/>
            <p:cNvCxnSpPr>
              <a:stCxn id="1381" idx="0"/>
              <a:endCxn id="1387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384" name="Connector 1384"/>
            <p:cNvCxnSpPr>
              <a:stCxn id="1379" idx="0"/>
              <a:endCxn id="1387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385" name="Connector 1385"/>
            <p:cNvCxnSpPr>
              <a:stCxn id="1378" idx="0"/>
              <a:endCxn id="1381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386" name="Connector 1386"/>
            <p:cNvCxnSpPr>
              <a:stCxn id="1387" idx="0"/>
              <a:endCxn id="1388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387" name="Shape 1387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388" name="Shape 1388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389" name="Shape 1389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390" name="Shape 1390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391" name="Connector 1391"/>
            <p:cNvCxnSpPr>
              <a:stCxn id="1389" idx="0"/>
              <a:endCxn id="1390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392" name="Connector 1392"/>
            <p:cNvCxnSpPr>
              <a:stCxn id="1388" idx="0"/>
              <a:endCxn id="1390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sp>
        <p:nvSpPr>
          <p:cNvPr id="1394" name="Shape 1394"/>
          <p:cNvSpPr/>
          <p:nvPr/>
        </p:nvSpPr>
        <p:spPr>
          <a:xfrm>
            <a:off x="6821834" y="2476280"/>
            <a:ext cx="4550871" cy="16306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24" fill="norm" stroke="1" extrusionOk="0">
                <a:moveTo>
                  <a:pt x="0" y="21324"/>
                </a:moveTo>
                <a:cubicBezTo>
                  <a:pt x="1009" y="17202"/>
                  <a:pt x="2003" y="13050"/>
                  <a:pt x="2980" y="8870"/>
                </a:cubicBezTo>
                <a:cubicBezTo>
                  <a:pt x="3775" y="5467"/>
                  <a:pt x="4817" y="2021"/>
                  <a:pt x="6194" y="2775"/>
                </a:cubicBezTo>
                <a:cubicBezTo>
                  <a:pt x="7258" y="3358"/>
                  <a:pt x="7812" y="6251"/>
                  <a:pt x="8350" y="8836"/>
                </a:cubicBezTo>
                <a:cubicBezTo>
                  <a:pt x="8842" y="11199"/>
                  <a:pt x="9526" y="13402"/>
                  <a:pt x="10445" y="12969"/>
                </a:cubicBezTo>
                <a:cubicBezTo>
                  <a:pt x="11422" y="12507"/>
                  <a:pt x="11763" y="9431"/>
                  <a:pt x="12103" y="6734"/>
                </a:cubicBezTo>
                <a:cubicBezTo>
                  <a:pt x="12536" y="3290"/>
                  <a:pt x="13275" y="329"/>
                  <a:pt x="14531" y="22"/>
                </a:cubicBezTo>
                <a:cubicBezTo>
                  <a:pt x="15747" y="-276"/>
                  <a:pt x="16782" y="2489"/>
                  <a:pt x="17814" y="4688"/>
                </a:cubicBezTo>
                <a:cubicBezTo>
                  <a:pt x="18912" y="7029"/>
                  <a:pt x="20223" y="8517"/>
                  <a:pt x="21600" y="8997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395" name="Shape 1395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</p:txBody>
      </p:sp>
      <p:grpSp>
        <p:nvGrpSpPr>
          <p:cNvPr id="1398" name="Group 1398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396" name="Shape 1396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397" name="Shape 1397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roup 1416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400" name="Shape 1400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01" name="Shape 1401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402" name="Shape 1402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403" name="Connector 1403"/>
            <p:cNvCxnSpPr>
              <a:stCxn id="1410" idx="0"/>
              <a:endCxn id="1412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04" name="Shape 1404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405" name="Connector 1405"/>
            <p:cNvCxnSpPr>
              <a:stCxn id="1401" idx="0"/>
              <a:endCxn id="1402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06" name="Connector 1406"/>
            <p:cNvCxnSpPr>
              <a:stCxn id="1404" idx="0"/>
              <a:endCxn id="1410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07" name="Connector 1407"/>
            <p:cNvCxnSpPr>
              <a:stCxn id="1402" idx="0"/>
              <a:endCxn id="1410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08" name="Connector 1408"/>
            <p:cNvCxnSpPr>
              <a:stCxn id="1401" idx="0"/>
              <a:endCxn id="1404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09" name="Connector 1409"/>
            <p:cNvCxnSpPr>
              <a:stCxn id="1410" idx="0"/>
              <a:endCxn id="1411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10" name="Shape 1410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411" name="Shape 1411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412" name="Shape 1412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413" name="Shape 1413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414" name="Connector 1414"/>
            <p:cNvCxnSpPr>
              <a:stCxn id="1412" idx="0"/>
              <a:endCxn id="1413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15" name="Connector 1415"/>
            <p:cNvCxnSpPr>
              <a:stCxn id="1411" idx="0"/>
              <a:endCxn id="1413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grpSp>
        <p:nvGrpSpPr>
          <p:cNvPr id="1419" name="Group 1419"/>
          <p:cNvGrpSpPr/>
          <p:nvPr/>
        </p:nvGrpSpPr>
        <p:grpSpPr>
          <a:xfrm rot="17640000">
            <a:off x="7432117" y="3541810"/>
            <a:ext cx="413865" cy="409380"/>
            <a:chOff x="17935" y="0"/>
            <a:chExt cx="413864" cy="409379"/>
          </a:xfrm>
        </p:grpSpPr>
        <p:sp>
          <p:nvSpPr>
            <p:cNvPr id="1417" name="Shape 1417"/>
            <p:cNvSpPr/>
            <p:nvPr/>
          </p:nvSpPr>
          <p:spPr>
            <a:xfrm flipV="1">
              <a:off x="17935" y="939"/>
              <a:ext cx="408441" cy="40844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18" name="Shape 1418"/>
            <p:cNvSpPr/>
            <p:nvPr/>
          </p:nvSpPr>
          <p:spPr>
            <a:xfrm flipH="1" flipV="1">
              <a:off x="23360" y="0"/>
              <a:ext cx="408441" cy="408440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20" name="Shape 1420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</p:txBody>
      </p:sp>
      <p:sp>
        <p:nvSpPr>
          <p:cNvPr id="1421" name="Shape 1421"/>
          <p:cNvSpPr/>
          <p:nvPr/>
        </p:nvSpPr>
        <p:spPr>
          <a:xfrm>
            <a:off x="7480647" y="3399013"/>
            <a:ext cx="3544721" cy="2048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3695"/>
                </a:moveTo>
                <a:cubicBezTo>
                  <a:pt x="1039" y="13959"/>
                  <a:pt x="1994" y="14779"/>
                  <a:pt x="2713" y="16026"/>
                </a:cubicBezTo>
                <a:cubicBezTo>
                  <a:pt x="3353" y="17136"/>
                  <a:pt x="3789" y="18562"/>
                  <a:pt x="4571" y="19411"/>
                </a:cubicBezTo>
                <a:cubicBezTo>
                  <a:pt x="6268" y="21254"/>
                  <a:pt x="8530" y="19948"/>
                  <a:pt x="9774" y="17092"/>
                </a:cubicBezTo>
                <a:cubicBezTo>
                  <a:pt x="10340" y="15792"/>
                  <a:pt x="10666" y="14274"/>
                  <a:pt x="11006" y="12779"/>
                </a:cubicBezTo>
                <a:cubicBezTo>
                  <a:pt x="11532" y="10465"/>
                  <a:pt x="12134" y="8131"/>
                  <a:pt x="12679" y="5873"/>
                </a:cubicBezTo>
                <a:cubicBezTo>
                  <a:pt x="13090" y="4168"/>
                  <a:pt x="13497" y="2466"/>
                  <a:pt x="14388" y="1292"/>
                </a:cubicBezTo>
                <a:cubicBezTo>
                  <a:pt x="15537" y="-224"/>
                  <a:pt x="17132" y="-346"/>
                  <a:pt x="18503" y="611"/>
                </a:cubicBezTo>
                <a:cubicBezTo>
                  <a:pt x="19039" y="985"/>
                  <a:pt x="19529" y="1516"/>
                  <a:pt x="20067" y="1881"/>
                </a:cubicBezTo>
                <a:cubicBezTo>
                  <a:pt x="20554" y="2211"/>
                  <a:pt x="21073" y="2401"/>
                  <a:pt x="21600" y="2442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22" name="Shape 1422"/>
          <p:cNvSpPr/>
          <p:nvPr/>
        </p:nvSpPr>
        <p:spPr>
          <a:xfrm>
            <a:off x="5755889" y="6865387"/>
            <a:ext cx="5877228" cy="235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Issue:</a:t>
            </a:r>
          </a:p>
          <a:p>
            <a:pPr lvl="2"/>
            <a:r>
              <a:t>Violation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soundness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— </a:t>
            </a:r>
            <a:r>
              <a:t>take a path not specified by the policy</a:t>
            </a:r>
          </a:p>
        </p:txBody>
      </p:sp>
      <p:sp>
        <p:nvSpPr>
          <p:cNvPr id="1423" name="Shape 1423"/>
          <p:cNvSpPr/>
          <p:nvPr/>
        </p:nvSpPr>
        <p:spPr>
          <a:xfrm flipV="1">
            <a:off x="7042304" y="6019800"/>
            <a:ext cx="462903" cy="75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24" name="Shape 1424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grpSp>
        <p:nvGrpSpPr>
          <p:cNvPr id="1427" name="Group 1427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425" name="Shape 1425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26" name="Shape 1426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roup 1445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429" name="Shape 1429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0" name="Shape 1430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431" name="Shape 1431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432" name="Connector 1432"/>
            <p:cNvCxnSpPr>
              <a:stCxn id="1439" idx="0"/>
              <a:endCxn id="1441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33" name="Shape 1433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434" name="Connector 1434"/>
            <p:cNvCxnSpPr>
              <a:stCxn id="1430" idx="0"/>
              <a:endCxn id="1431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35" name="Connector 1435"/>
            <p:cNvCxnSpPr>
              <a:stCxn id="1433" idx="0"/>
              <a:endCxn id="1439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36" name="Connector 1436"/>
            <p:cNvCxnSpPr>
              <a:stCxn id="1431" idx="0"/>
              <a:endCxn id="1439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37" name="Connector 1437"/>
            <p:cNvCxnSpPr>
              <a:stCxn id="1430" idx="0"/>
              <a:endCxn id="1433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38" name="Connector 1438"/>
            <p:cNvCxnSpPr>
              <a:stCxn id="1439" idx="0"/>
              <a:endCxn id="1440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39" name="Shape 1439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440" name="Shape 1440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441" name="Shape 1441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442" name="Shape 1442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443" name="Connector 1443"/>
            <p:cNvCxnSpPr>
              <a:stCxn id="1441" idx="0"/>
              <a:endCxn id="1442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44" name="Connector 1444"/>
            <p:cNvCxnSpPr>
              <a:stCxn id="1440" idx="0"/>
              <a:endCxn id="1442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grpSp>
        <p:nvGrpSpPr>
          <p:cNvPr id="1448" name="Group 1448"/>
          <p:cNvGrpSpPr/>
          <p:nvPr/>
        </p:nvGrpSpPr>
        <p:grpSpPr>
          <a:xfrm rot="17640000">
            <a:off x="7432117" y="3541810"/>
            <a:ext cx="413865" cy="409380"/>
            <a:chOff x="17935" y="0"/>
            <a:chExt cx="413864" cy="409379"/>
          </a:xfrm>
        </p:grpSpPr>
        <p:sp>
          <p:nvSpPr>
            <p:cNvPr id="1446" name="Shape 1446"/>
            <p:cNvSpPr/>
            <p:nvPr/>
          </p:nvSpPr>
          <p:spPr>
            <a:xfrm flipV="1">
              <a:off x="17935" y="939"/>
              <a:ext cx="408441" cy="40844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7" name="Shape 1447"/>
            <p:cNvSpPr/>
            <p:nvPr/>
          </p:nvSpPr>
          <p:spPr>
            <a:xfrm flipH="1" flipV="1">
              <a:off x="23360" y="0"/>
              <a:ext cx="408441" cy="408440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49" name="Shape 1449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</p:txBody>
      </p:sp>
      <p:sp>
        <p:nvSpPr>
          <p:cNvPr id="1450" name="Shape 1450"/>
          <p:cNvSpPr/>
          <p:nvPr/>
        </p:nvSpPr>
        <p:spPr>
          <a:xfrm>
            <a:off x="7480647" y="3399013"/>
            <a:ext cx="3544721" cy="2048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66" fill="norm" stroke="1" extrusionOk="0">
                <a:moveTo>
                  <a:pt x="0" y="13695"/>
                </a:moveTo>
                <a:cubicBezTo>
                  <a:pt x="1039" y="13959"/>
                  <a:pt x="1994" y="14779"/>
                  <a:pt x="2713" y="16026"/>
                </a:cubicBezTo>
                <a:cubicBezTo>
                  <a:pt x="3353" y="17136"/>
                  <a:pt x="3789" y="18562"/>
                  <a:pt x="4571" y="19411"/>
                </a:cubicBezTo>
                <a:cubicBezTo>
                  <a:pt x="6268" y="21254"/>
                  <a:pt x="8530" y="19948"/>
                  <a:pt x="9774" y="17092"/>
                </a:cubicBezTo>
                <a:cubicBezTo>
                  <a:pt x="10340" y="15792"/>
                  <a:pt x="10666" y="14274"/>
                  <a:pt x="11006" y="12779"/>
                </a:cubicBezTo>
                <a:cubicBezTo>
                  <a:pt x="11532" y="10465"/>
                  <a:pt x="12134" y="8131"/>
                  <a:pt x="12679" y="5873"/>
                </a:cubicBezTo>
                <a:cubicBezTo>
                  <a:pt x="13090" y="4168"/>
                  <a:pt x="13497" y="2466"/>
                  <a:pt x="14388" y="1292"/>
                </a:cubicBezTo>
                <a:cubicBezTo>
                  <a:pt x="15537" y="-224"/>
                  <a:pt x="17132" y="-346"/>
                  <a:pt x="18503" y="611"/>
                </a:cubicBezTo>
                <a:cubicBezTo>
                  <a:pt x="19039" y="985"/>
                  <a:pt x="19529" y="1516"/>
                  <a:pt x="20067" y="1881"/>
                </a:cubicBezTo>
                <a:cubicBezTo>
                  <a:pt x="20554" y="2211"/>
                  <a:pt x="21073" y="2401"/>
                  <a:pt x="21600" y="2442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51" name="Shape 1451"/>
          <p:cNvSpPr/>
          <p:nvPr/>
        </p:nvSpPr>
        <p:spPr>
          <a:xfrm>
            <a:off x="5755889" y="6865387"/>
            <a:ext cx="5877228" cy="235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Issue:</a:t>
            </a:r>
          </a:p>
          <a:p>
            <a:pPr lvl="2"/>
            <a:r>
              <a:t>Violation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soundness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— </a:t>
            </a:r>
            <a:r>
              <a:t>take a path not specified by the policy</a:t>
            </a:r>
          </a:p>
        </p:txBody>
      </p:sp>
      <p:sp>
        <p:nvSpPr>
          <p:cNvPr id="1452" name="Shape 1452"/>
          <p:cNvSpPr/>
          <p:nvPr/>
        </p:nvSpPr>
        <p:spPr>
          <a:xfrm flipV="1">
            <a:off x="7042304" y="6019800"/>
            <a:ext cx="462903" cy="75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53" name="Shape 1453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sp>
        <p:nvSpPr>
          <p:cNvPr id="1454" name="Shape 1454"/>
          <p:cNvSpPr/>
          <p:nvPr/>
        </p:nvSpPr>
        <p:spPr>
          <a:xfrm>
            <a:off x="5755889" y="8574690"/>
            <a:ext cx="5877228" cy="235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Soundness is easy to handle by filtering bad paths (filter at B)</a:t>
            </a:r>
          </a:p>
        </p:txBody>
      </p:sp>
      <p:grpSp>
        <p:nvGrpSpPr>
          <p:cNvPr id="1457" name="Group 1457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455" name="Shape 1455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56" name="Shape 1456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5" name="Group 1475"/>
          <p:cNvGrpSpPr/>
          <p:nvPr/>
        </p:nvGrpSpPr>
        <p:grpSpPr>
          <a:xfrm>
            <a:off x="6529749" y="1619118"/>
            <a:ext cx="5548708" cy="4457964"/>
            <a:chOff x="-4875" y="2877"/>
            <a:chExt cx="5548707" cy="4457963"/>
          </a:xfrm>
        </p:grpSpPr>
        <p:sp>
          <p:nvSpPr>
            <p:cNvPr id="1459" name="Shape 1459"/>
            <p:cNvSpPr/>
            <p:nvPr/>
          </p:nvSpPr>
          <p:spPr>
            <a:xfrm>
              <a:off x="-4876" y="2877"/>
              <a:ext cx="5548708" cy="445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0397" fill="norm" stroke="1" extrusionOk="0">
                  <a:moveTo>
                    <a:pt x="5558" y="602"/>
                  </a:moveTo>
                  <a:cubicBezTo>
                    <a:pt x="8960" y="-906"/>
                    <a:pt x="12632" y="688"/>
                    <a:pt x="15873" y="2431"/>
                  </a:cubicBezTo>
                  <a:cubicBezTo>
                    <a:pt x="17699" y="3414"/>
                    <a:pt x="19524" y="4499"/>
                    <a:pt x="20532" y="6260"/>
                  </a:cubicBezTo>
                  <a:cubicBezTo>
                    <a:pt x="21501" y="7953"/>
                    <a:pt x="21546" y="9955"/>
                    <a:pt x="21101" y="11848"/>
                  </a:cubicBezTo>
                  <a:cubicBezTo>
                    <a:pt x="20617" y="13906"/>
                    <a:pt x="19588" y="15831"/>
                    <a:pt x="18066" y="17239"/>
                  </a:cubicBezTo>
                  <a:cubicBezTo>
                    <a:pt x="16445" y="18738"/>
                    <a:pt x="14386" y="19483"/>
                    <a:pt x="12226" y="19944"/>
                  </a:cubicBezTo>
                  <a:cubicBezTo>
                    <a:pt x="9782" y="20467"/>
                    <a:pt x="7174" y="20694"/>
                    <a:pt x="4878" y="19748"/>
                  </a:cubicBezTo>
                  <a:cubicBezTo>
                    <a:pt x="2898" y="18932"/>
                    <a:pt x="1388" y="17299"/>
                    <a:pt x="629" y="15154"/>
                  </a:cubicBezTo>
                  <a:cubicBezTo>
                    <a:pt x="73" y="13583"/>
                    <a:pt x="-54" y="11842"/>
                    <a:pt x="19" y="10146"/>
                  </a:cubicBezTo>
                  <a:cubicBezTo>
                    <a:pt x="92" y="8454"/>
                    <a:pt x="372" y="6737"/>
                    <a:pt x="1032" y="5239"/>
                  </a:cubicBezTo>
                  <a:cubicBezTo>
                    <a:pt x="1933" y="3194"/>
                    <a:pt x="3564" y="1486"/>
                    <a:pt x="5558" y="60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path path="shape">
                <a:fillToRect l="57342" t="54158" r="42657" b="45841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60" name="Shape 1460"/>
            <p:cNvSpPr/>
            <p:nvPr/>
          </p:nvSpPr>
          <p:spPr>
            <a:xfrm>
              <a:off x="318459" y="2430503"/>
              <a:ext cx="677024" cy="677023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1461" name="Shape 1461"/>
            <p:cNvSpPr/>
            <p:nvPr/>
          </p:nvSpPr>
          <p:spPr>
            <a:xfrm>
              <a:off x="1741537" y="3027747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B</a:t>
              </a:r>
            </a:p>
          </p:txBody>
        </p:sp>
        <p:cxnSp>
          <p:nvCxnSpPr>
            <p:cNvPr id="1462" name="Connector 1462"/>
            <p:cNvCxnSpPr>
              <a:stCxn id="1469" idx="0"/>
              <a:endCxn id="1471" idx="0"/>
            </p:cNvCxnSpPr>
            <p:nvPr/>
          </p:nvCxnSpPr>
          <p:spPr>
            <a:xfrm>
              <a:off x="2594085" y="2357080"/>
              <a:ext cx="1440632" cy="692069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63" name="Shape 1463"/>
            <p:cNvSpPr/>
            <p:nvPr/>
          </p:nvSpPr>
          <p:spPr>
            <a:xfrm>
              <a:off x="1157292" y="1182736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A</a:t>
              </a:r>
            </a:p>
          </p:txBody>
        </p:sp>
        <p:cxnSp>
          <p:nvCxnSpPr>
            <p:cNvPr id="1464" name="Connector 1464"/>
            <p:cNvCxnSpPr>
              <a:stCxn id="1460" idx="0"/>
              <a:endCxn id="1461" idx="0"/>
            </p:cNvCxnSpPr>
            <p:nvPr/>
          </p:nvCxnSpPr>
          <p:spPr>
            <a:xfrm>
              <a:off x="656971" y="2769014"/>
              <a:ext cx="1423078" cy="597246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65" name="Connector 1465"/>
            <p:cNvCxnSpPr>
              <a:stCxn id="1463" idx="0"/>
              <a:endCxn id="1469" idx="0"/>
            </p:cNvCxnSpPr>
            <p:nvPr/>
          </p:nvCxnSpPr>
          <p:spPr>
            <a:xfrm>
              <a:off x="1495804" y="1521247"/>
              <a:ext cx="1098282" cy="835834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66" name="Connector 1466"/>
            <p:cNvCxnSpPr>
              <a:stCxn id="1461" idx="0"/>
              <a:endCxn id="1469" idx="0"/>
            </p:cNvCxnSpPr>
            <p:nvPr/>
          </p:nvCxnSpPr>
          <p:spPr>
            <a:xfrm flipV="1">
              <a:off x="2080048" y="2357080"/>
              <a:ext cx="514038" cy="1009180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67" name="Connector 1467"/>
            <p:cNvCxnSpPr>
              <a:stCxn id="1460" idx="0"/>
              <a:endCxn id="1463" idx="0"/>
            </p:cNvCxnSpPr>
            <p:nvPr/>
          </p:nvCxnSpPr>
          <p:spPr>
            <a:xfrm flipV="1">
              <a:off x="656971" y="1521247"/>
              <a:ext cx="838834" cy="12477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68" name="Connector 1468"/>
            <p:cNvCxnSpPr>
              <a:stCxn id="1469" idx="0"/>
              <a:endCxn id="1470" idx="0"/>
            </p:cNvCxnSpPr>
            <p:nvPr/>
          </p:nvCxnSpPr>
          <p:spPr>
            <a:xfrm flipV="1">
              <a:off x="2594085" y="1332294"/>
              <a:ext cx="782339" cy="1024787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sp>
          <p:nvSpPr>
            <p:cNvPr id="1469" name="Shape 1469"/>
            <p:cNvSpPr/>
            <p:nvPr/>
          </p:nvSpPr>
          <p:spPr>
            <a:xfrm>
              <a:off x="2255574" y="2018568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1470" name="Shape 1470"/>
            <p:cNvSpPr/>
            <p:nvPr/>
          </p:nvSpPr>
          <p:spPr>
            <a:xfrm>
              <a:off x="3037912" y="993783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1471" name="Shape 1471"/>
            <p:cNvSpPr/>
            <p:nvPr/>
          </p:nvSpPr>
          <p:spPr>
            <a:xfrm>
              <a:off x="3696205" y="2710636"/>
              <a:ext cx="677023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1472" name="Shape 1472"/>
            <p:cNvSpPr/>
            <p:nvPr/>
          </p:nvSpPr>
          <p:spPr>
            <a:xfrm>
              <a:off x="4527362" y="1717669"/>
              <a:ext cx="677024" cy="677024"/>
            </a:xfrm>
            <a:prstGeom prst="ellipse">
              <a:avLst/>
            </a:prstGeom>
            <a:solidFill>
              <a:srgbClr val="92929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b="1"/>
              </a:lvl1pPr>
            </a:lstStyle>
            <a:p>
              <a:pPr/>
              <a:r>
                <a:t>Y</a:t>
              </a:r>
            </a:p>
          </p:txBody>
        </p:sp>
        <p:cxnSp>
          <p:nvCxnSpPr>
            <p:cNvPr id="1473" name="Connector 1473"/>
            <p:cNvCxnSpPr>
              <a:stCxn id="1471" idx="0"/>
              <a:endCxn id="1472" idx="0"/>
            </p:cNvCxnSpPr>
            <p:nvPr/>
          </p:nvCxnSpPr>
          <p:spPr>
            <a:xfrm flipV="1">
              <a:off x="4034716" y="2056181"/>
              <a:ext cx="831158" cy="99296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  <p:cxnSp>
          <p:nvCxnSpPr>
            <p:cNvPr id="1474" name="Connector 1474"/>
            <p:cNvCxnSpPr>
              <a:stCxn id="1470" idx="0"/>
              <a:endCxn id="1472" idx="0"/>
            </p:cNvCxnSpPr>
            <p:nvPr/>
          </p:nvCxnSpPr>
          <p:spPr>
            <a:xfrm>
              <a:off x="3376423" y="1332294"/>
              <a:ext cx="1489451" cy="723888"/>
            </a:xfrm>
            <a:prstGeom prst="straightConnector1">
              <a:avLst/>
            </a:prstGeom>
            <a:ln w="19050" cap="flat">
              <a:solidFill>
                <a:srgbClr val="5E5E5E"/>
              </a:solidFill>
              <a:prstDash val="solid"/>
              <a:miter lim="400000"/>
            </a:ln>
            <a:effectLst/>
          </p:spPr>
        </p:cxnSp>
      </p:grpSp>
      <p:grpSp>
        <p:nvGrpSpPr>
          <p:cNvPr id="1478" name="Group 1478"/>
          <p:cNvGrpSpPr/>
          <p:nvPr/>
        </p:nvGrpSpPr>
        <p:grpSpPr>
          <a:xfrm rot="17640000">
            <a:off x="7432117" y="3541810"/>
            <a:ext cx="413865" cy="409380"/>
            <a:chOff x="17935" y="0"/>
            <a:chExt cx="413864" cy="409379"/>
          </a:xfrm>
        </p:grpSpPr>
        <p:sp>
          <p:nvSpPr>
            <p:cNvPr id="1476" name="Shape 1476"/>
            <p:cNvSpPr/>
            <p:nvPr/>
          </p:nvSpPr>
          <p:spPr>
            <a:xfrm flipV="1">
              <a:off x="17935" y="939"/>
              <a:ext cx="408441" cy="408441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77" name="Shape 1477"/>
            <p:cNvSpPr/>
            <p:nvPr/>
          </p:nvSpPr>
          <p:spPr>
            <a:xfrm flipH="1" flipV="1">
              <a:off x="23360" y="0"/>
              <a:ext cx="408441" cy="408440"/>
            </a:xfrm>
            <a:prstGeom prst="line">
              <a:avLst/>
            </a:prstGeom>
            <a:noFill/>
            <a:ln w="1016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1479" name="Shape 1479"/>
          <p:cNvSpPr/>
          <p:nvPr/>
        </p:nvSpPr>
        <p:spPr>
          <a:xfrm>
            <a:off x="720058" y="6892307"/>
            <a:ext cx="4833684" cy="19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Attempt 1:</a:t>
            </a:r>
          </a:p>
          <a:p>
            <a:pPr lvl="2"/>
            <a:r>
              <a:t>C - Prefer D over E</a:t>
            </a:r>
          </a:p>
          <a:p>
            <a:pPr lvl="2"/>
            <a:r>
              <a:t>X - Prefer A over B</a:t>
            </a:r>
          </a:p>
          <a:p>
            <a:pPr lvl="2"/>
            <a:r>
              <a:t>B - Filter routes through D</a:t>
            </a:r>
          </a:p>
        </p:txBody>
      </p:sp>
      <p:sp>
        <p:nvSpPr>
          <p:cNvPr id="1480" name="Shape 1480"/>
          <p:cNvSpPr/>
          <p:nvPr/>
        </p:nvSpPr>
        <p:spPr>
          <a:xfrm>
            <a:off x="7480647" y="4064382"/>
            <a:ext cx="3846892" cy="1410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070" fill="norm" stroke="1" extrusionOk="0">
                <a:moveTo>
                  <a:pt x="0" y="10235"/>
                </a:moveTo>
                <a:cubicBezTo>
                  <a:pt x="953" y="10653"/>
                  <a:pt x="1828" y="11827"/>
                  <a:pt x="2500" y="13589"/>
                </a:cubicBezTo>
                <a:cubicBezTo>
                  <a:pt x="3099" y="15158"/>
                  <a:pt x="3518" y="17155"/>
                  <a:pt x="4212" y="18458"/>
                </a:cubicBezTo>
                <a:cubicBezTo>
                  <a:pt x="5886" y="21600"/>
                  <a:pt x="8275" y="19970"/>
                  <a:pt x="9006" y="15122"/>
                </a:cubicBezTo>
                <a:cubicBezTo>
                  <a:pt x="9322" y="13026"/>
                  <a:pt x="9194" y="10682"/>
                  <a:pt x="9454" y="8540"/>
                </a:cubicBezTo>
                <a:cubicBezTo>
                  <a:pt x="9709" y="6433"/>
                  <a:pt x="10322" y="4681"/>
                  <a:pt x="11160" y="4136"/>
                </a:cubicBezTo>
                <a:cubicBezTo>
                  <a:pt x="12491" y="3270"/>
                  <a:pt x="13762" y="5549"/>
                  <a:pt x="14474" y="8686"/>
                </a:cubicBezTo>
                <a:cubicBezTo>
                  <a:pt x="14935" y="10716"/>
                  <a:pt x="15278" y="13078"/>
                  <a:pt x="15958" y="14463"/>
                </a:cubicBezTo>
                <a:cubicBezTo>
                  <a:pt x="16887" y="16353"/>
                  <a:pt x="18104" y="16227"/>
                  <a:pt x="19130" y="14506"/>
                </a:cubicBezTo>
                <a:cubicBezTo>
                  <a:pt x="20190" y="12728"/>
                  <a:pt x="20709" y="9628"/>
                  <a:pt x="21060" y="6528"/>
                </a:cubicBezTo>
                <a:cubicBezTo>
                  <a:pt x="21303" y="4389"/>
                  <a:pt x="21483" y="2206"/>
                  <a:pt x="21600" y="0"/>
                </a:cubicBezTo>
              </a:path>
            </a:pathLst>
          </a:custGeom>
          <a:ln w="63500">
            <a:solidFill>
              <a:schemeClr val="accent6">
                <a:satOff val="24555"/>
                <a:lumOff val="22232"/>
              </a:schemeClr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1" name="Shape 1481"/>
          <p:cNvSpPr/>
          <p:nvPr/>
        </p:nvSpPr>
        <p:spPr>
          <a:xfrm>
            <a:off x="5755889" y="6865387"/>
            <a:ext cx="6317214" cy="235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2"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Issue:</a:t>
            </a:r>
          </a:p>
          <a:p>
            <a:pPr lvl="2"/>
            <a:r>
              <a:t>Violation of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completeness </a:t>
            </a:r>
            <a:r>
              <a:rPr i="1">
                <a:latin typeface="Gill Sans SemiBold"/>
                <a:ea typeface="Gill Sans SemiBold"/>
                <a:cs typeface="Gill Sans SemiBold"/>
                <a:sym typeface="Gill Sans SemiBold"/>
              </a:rPr>
              <a:t>— </a:t>
            </a:r>
            <a:r>
              <a:t>path with preference 2 exists, yet none is taken</a:t>
            </a:r>
          </a:p>
        </p:txBody>
      </p:sp>
      <p:sp>
        <p:nvSpPr>
          <p:cNvPr id="1482" name="Shape 1482"/>
          <p:cNvSpPr/>
          <p:nvPr/>
        </p:nvSpPr>
        <p:spPr>
          <a:xfrm flipV="1">
            <a:off x="7042304" y="6019800"/>
            <a:ext cx="462903" cy="75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483" name="Shape 1483"/>
          <p:cNvSpPr/>
          <p:nvPr>
            <p:ph type="title"/>
          </p:nvPr>
        </p:nvSpPr>
        <p:spPr>
          <a:xfrm>
            <a:off x="787400" y="254000"/>
            <a:ext cx="11430000" cy="12192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b="1" sz="3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Compilation: The Issue</a:t>
            </a:r>
          </a:p>
        </p:txBody>
      </p:sp>
      <p:grpSp>
        <p:nvGrpSpPr>
          <p:cNvPr id="1486" name="Group 1486"/>
          <p:cNvGrpSpPr/>
          <p:nvPr/>
        </p:nvGrpSpPr>
        <p:grpSpPr>
          <a:xfrm>
            <a:off x="835745" y="2020222"/>
            <a:ext cx="4160903" cy="3655756"/>
            <a:chOff x="0" y="0"/>
            <a:chExt cx="4160902" cy="3655755"/>
          </a:xfrm>
        </p:grpSpPr>
        <p:sp>
          <p:nvSpPr>
            <p:cNvPr id="1484" name="Shape 1484"/>
            <p:cNvSpPr/>
            <p:nvPr/>
          </p:nvSpPr>
          <p:spPr>
            <a:xfrm>
              <a:off x="0" y="0"/>
              <a:ext cx="4160903" cy="3655756"/>
            </a:xfrm>
            <a:prstGeom prst="roundRect">
              <a:avLst>
                <a:gd name="adj" fmla="val 18968"/>
              </a:avLst>
            </a:prstGeom>
            <a:solidFill>
              <a:srgbClr val="FAFCDF"/>
            </a:solidFill>
            <a:ln w="76200" cap="flat">
              <a:solidFill>
                <a:srgbClr val="4B3C0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85" name="Shape 1485"/>
            <p:cNvSpPr/>
            <p:nvPr/>
          </p:nvSpPr>
          <p:spPr>
            <a:xfrm>
              <a:off x="418700" y="833248"/>
              <a:ext cx="3323502" cy="2480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  <a:p>
              <a:pPr lvl="1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(X.A.C.D.Y) &gt;&gt;</a:t>
              </a:r>
            </a:p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(X.B.C.E.Y)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Compilation:  An Idealized Example</a:t>
            </a:r>
          </a:p>
        </p:txBody>
      </p:sp>
      <p:sp>
        <p:nvSpPr>
          <p:cNvPr id="1489" name="Shape 14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14" name="Group 1514"/>
          <p:cNvGrpSpPr/>
          <p:nvPr/>
        </p:nvGrpSpPr>
        <p:grpSpPr>
          <a:xfrm>
            <a:off x="3114237" y="2826122"/>
            <a:ext cx="6776326" cy="4101355"/>
            <a:chOff x="0" y="0"/>
            <a:chExt cx="6776324" cy="4101354"/>
          </a:xfrm>
        </p:grpSpPr>
        <p:sp>
          <p:nvSpPr>
            <p:cNvPr id="1490" name="Shape 1490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1" name="Shape 1491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2" name="Shape 1492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3" name="Shape 1493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4" name="Shape 1494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5" name="Shape 1495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497" name="Shape 1497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498" name="Shape 1498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499" name="Shape 1499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500" name="Shape 1500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1" name="Shape 1501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2" name="Shape 1502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3" name="Shape 1503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4" name="Shape 1504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5" name="Shape 1505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506" name="Shape 1506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7" name="Shape 1507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9" name="Shape 1509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10" name="Shape 1510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511" name="Shape 1511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512" name="Shape 1512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513" name="Shape 1513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517" name="Group 1517"/>
          <p:cNvGrpSpPr/>
          <p:nvPr/>
        </p:nvGrpSpPr>
        <p:grpSpPr>
          <a:xfrm>
            <a:off x="1797354" y="7942962"/>
            <a:ext cx="9410092" cy="729610"/>
            <a:chOff x="0" y="0"/>
            <a:chExt cx="9410090" cy="729609"/>
          </a:xfrm>
        </p:grpSpPr>
        <p:sp>
          <p:nvSpPr>
            <p:cNvPr id="1515" name="Shape 1515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1516" name="Shape 1516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Compilation:  An Idealized Example</a:t>
            </a:r>
          </a:p>
        </p:txBody>
      </p:sp>
      <p:sp>
        <p:nvSpPr>
          <p:cNvPr id="1520" name="Shape 15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45" name="Group 1545"/>
          <p:cNvGrpSpPr/>
          <p:nvPr/>
        </p:nvGrpSpPr>
        <p:grpSpPr>
          <a:xfrm>
            <a:off x="3114237" y="2826122"/>
            <a:ext cx="6776326" cy="4101355"/>
            <a:chOff x="0" y="0"/>
            <a:chExt cx="6776324" cy="4101354"/>
          </a:xfrm>
        </p:grpSpPr>
        <p:sp>
          <p:nvSpPr>
            <p:cNvPr id="1521" name="Shape 1521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2" name="Shape 1522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3" name="Shape 1523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4" name="Shape 1524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5" name="Shape 1525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26" name="Shape 1526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529" name="Shape 1529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530" name="Shape 1530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531" name="Shape 1531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2" name="Shape 1532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3" name="Shape 1533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4" name="Shape 1534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5" name="Shape 1535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537" name="Shape 1537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8" name="Shape 1538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9" name="Shape 1539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0" name="Shape 1540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542" name="Shape 1542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543" name="Shape 1543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544" name="Shape 1544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546" name="Shape 1546"/>
          <p:cNvSpPr/>
          <p:nvPr/>
        </p:nvSpPr>
        <p:spPr>
          <a:xfrm>
            <a:off x="4597672" y="3780499"/>
            <a:ext cx="3938624" cy="1096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0" h="21256" fill="norm" stroke="1" extrusionOk="0">
                <a:moveTo>
                  <a:pt x="0" y="2173"/>
                </a:moveTo>
                <a:cubicBezTo>
                  <a:pt x="112" y="7643"/>
                  <a:pt x="1059" y="12455"/>
                  <a:pt x="2466" y="14722"/>
                </a:cubicBezTo>
                <a:cubicBezTo>
                  <a:pt x="4333" y="17726"/>
                  <a:pt x="6325" y="15548"/>
                  <a:pt x="8325" y="16149"/>
                </a:cubicBezTo>
                <a:cubicBezTo>
                  <a:pt x="10461" y="16790"/>
                  <a:pt x="12469" y="20786"/>
                  <a:pt x="14616" y="21222"/>
                </a:cubicBezTo>
                <a:cubicBezTo>
                  <a:pt x="16472" y="21600"/>
                  <a:pt x="18097" y="18672"/>
                  <a:pt x="19468" y="16880"/>
                </a:cubicBezTo>
                <a:cubicBezTo>
                  <a:pt x="20577" y="15431"/>
                  <a:pt x="21600" y="13355"/>
                  <a:pt x="21515" y="9419"/>
                </a:cubicBezTo>
                <a:cubicBezTo>
                  <a:pt x="21401" y="4155"/>
                  <a:pt x="19493" y="4027"/>
                  <a:pt x="18188" y="1759"/>
                </a:cubicBezTo>
                <a:cubicBezTo>
                  <a:pt x="17926" y="1303"/>
                  <a:pt x="17684" y="710"/>
                  <a:pt x="17472" y="0"/>
                </a:cubicBezTo>
              </a:path>
            </a:pathLst>
          </a:cu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47" name="Shape 1547"/>
          <p:cNvSpPr/>
          <p:nvPr/>
        </p:nvSpPr>
        <p:spPr>
          <a:xfrm>
            <a:off x="4610372" y="3749046"/>
            <a:ext cx="4152804" cy="1147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19" fill="norm" stroke="1" extrusionOk="0">
                <a:moveTo>
                  <a:pt x="0" y="2863"/>
                </a:moveTo>
                <a:cubicBezTo>
                  <a:pt x="114" y="8023"/>
                  <a:pt x="1013" y="12560"/>
                  <a:pt x="2348" y="14722"/>
                </a:cubicBezTo>
                <a:cubicBezTo>
                  <a:pt x="4120" y="17592"/>
                  <a:pt x="6018" y="15612"/>
                  <a:pt x="7925" y="16071"/>
                </a:cubicBezTo>
                <a:cubicBezTo>
                  <a:pt x="9960" y="16560"/>
                  <a:pt x="11886" y="20017"/>
                  <a:pt x="13914" y="20866"/>
                </a:cubicBezTo>
                <a:cubicBezTo>
                  <a:pt x="15667" y="21600"/>
                  <a:pt x="17311" y="19597"/>
                  <a:pt x="18533" y="16762"/>
                </a:cubicBezTo>
                <a:cubicBezTo>
                  <a:pt x="19326" y="14922"/>
                  <a:pt x="19961" y="12510"/>
                  <a:pt x="20481" y="9710"/>
                </a:cubicBezTo>
                <a:cubicBezTo>
                  <a:pt x="20824" y="7863"/>
                  <a:pt x="21102" y="5875"/>
                  <a:pt x="21309" y="3791"/>
                </a:cubicBezTo>
                <a:cubicBezTo>
                  <a:pt x="21432" y="2554"/>
                  <a:pt x="21529" y="1287"/>
                  <a:pt x="21600" y="0"/>
                </a:cubicBezTo>
              </a:path>
            </a:pathLst>
          </a:cu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50" name="Group 1550"/>
          <p:cNvGrpSpPr/>
          <p:nvPr/>
        </p:nvGrpSpPr>
        <p:grpSpPr>
          <a:xfrm>
            <a:off x="1797354" y="7942962"/>
            <a:ext cx="9410092" cy="729610"/>
            <a:chOff x="0" y="0"/>
            <a:chExt cx="9410090" cy="729609"/>
          </a:xfrm>
        </p:grpSpPr>
        <p:sp>
          <p:nvSpPr>
            <p:cNvPr id="1548" name="Shape 1548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</a:t>
              </a:r>
              <a:r>
                <a:rPr>
                  <a:solidFill>
                    <a:schemeClr val="accent2"/>
                  </a:solidFill>
                </a:rPr>
                <a:t>(W.A.C.D.</a:t>
              </a:r>
              <a:r>
                <a:rPr b="1">
                  <a:solidFill>
                    <a:schemeClr val="accent2"/>
                  </a:solidFill>
                </a:rPr>
                <a:t>out</a:t>
              </a:r>
              <a:r>
                <a:rPr>
                  <a:solidFill>
                    <a:schemeClr val="accent2"/>
                  </a:solidFill>
                </a:rPr>
                <a:t>)</a:t>
              </a:r>
              <a:r>
                <a:t>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1549" name="Shape 1549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Shape 15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Compilation:  An Idealized Example</a:t>
            </a:r>
          </a:p>
        </p:txBody>
      </p:sp>
      <p:sp>
        <p:nvSpPr>
          <p:cNvPr id="1553" name="Shape 15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578" name="Group 1578"/>
          <p:cNvGrpSpPr/>
          <p:nvPr/>
        </p:nvGrpSpPr>
        <p:grpSpPr>
          <a:xfrm>
            <a:off x="3114237" y="2826122"/>
            <a:ext cx="6776326" cy="4101355"/>
            <a:chOff x="0" y="0"/>
            <a:chExt cx="6776324" cy="4101354"/>
          </a:xfrm>
        </p:grpSpPr>
        <p:sp>
          <p:nvSpPr>
            <p:cNvPr id="1554" name="Shape 1554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55" name="Shape 1555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56" name="Shape 1556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57" name="Shape 1557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58" name="Shape 1558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59" name="Shape 1559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561" name="Shape 1561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562" name="Shape 1562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563" name="Shape 1563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564" name="Shape 1564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6" name="Shape 1566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7" name="Shape 1567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8" name="Shape 1568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69" name="Shape 1569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570" name="Shape 1570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1" name="Shape 1571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2" name="Shape 1572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3" name="Shape 1573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576" name="Shape 1576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577" name="Shape 1577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579" name="Shape 1579"/>
          <p:cNvSpPr/>
          <p:nvPr/>
        </p:nvSpPr>
        <p:spPr>
          <a:xfrm>
            <a:off x="3744807" y="4390597"/>
            <a:ext cx="5264222" cy="1556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600" fill="norm" stroke="1" extrusionOk="0">
                <a:moveTo>
                  <a:pt x="56" y="0"/>
                </a:moveTo>
                <a:cubicBezTo>
                  <a:pt x="-186" y="4033"/>
                  <a:pt x="367" y="8128"/>
                  <a:pt x="1423" y="10123"/>
                </a:cubicBezTo>
                <a:cubicBezTo>
                  <a:pt x="3042" y="13184"/>
                  <a:pt x="4610" y="10531"/>
                  <a:pt x="6295" y="8661"/>
                </a:cubicBezTo>
                <a:cubicBezTo>
                  <a:pt x="8624" y="6079"/>
                  <a:pt x="11244" y="5552"/>
                  <a:pt x="13664" y="6300"/>
                </a:cubicBezTo>
                <a:cubicBezTo>
                  <a:pt x="16297" y="7114"/>
                  <a:pt x="18940" y="9923"/>
                  <a:pt x="20582" y="16960"/>
                </a:cubicBezTo>
                <a:cubicBezTo>
                  <a:pt x="20914" y="18385"/>
                  <a:pt x="21196" y="19938"/>
                  <a:pt x="21414" y="21600"/>
                </a:cubicBezTo>
              </a:path>
            </a:pathLst>
          </a:custGeom>
          <a:ln w="762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0" name="Shape 1580"/>
          <p:cNvSpPr/>
          <p:nvPr/>
        </p:nvSpPr>
        <p:spPr>
          <a:xfrm>
            <a:off x="3731741" y="3868437"/>
            <a:ext cx="5363689" cy="1349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19845" fill="norm" stroke="1" extrusionOk="0">
                <a:moveTo>
                  <a:pt x="57" y="7678"/>
                </a:moveTo>
                <a:cubicBezTo>
                  <a:pt x="-185" y="11953"/>
                  <a:pt x="359" y="16301"/>
                  <a:pt x="1398" y="18405"/>
                </a:cubicBezTo>
                <a:cubicBezTo>
                  <a:pt x="2976" y="21600"/>
                  <a:pt x="4528" y="18749"/>
                  <a:pt x="6180" y="16856"/>
                </a:cubicBezTo>
                <a:cubicBezTo>
                  <a:pt x="8489" y="14210"/>
                  <a:pt x="11009" y="13882"/>
                  <a:pt x="13412" y="14354"/>
                </a:cubicBezTo>
                <a:cubicBezTo>
                  <a:pt x="15173" y="14700"/>
                  <a:pt x="16991" y="15469"/>
                  <a:pt x="18605" y="12798"/>
                </a:cubicBezTo>
                <a:cubicBezTo>
                  <a:pt x="20041" y="10421"/>
                  <a:pt x="21084" y="5669"/>
                  <a:pt x="21415" y="0"/>
                </a:cubicBezTo>
              </a:path>
            </a:pathLst>
          </a:custGeom>
          <a:ln w="762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581" name="Shape 1581"/>
          <p:cNvSpPr/>
          <p:nvPr/>
        </p:nvSpPr>
        <p:spPr>
          <a:xfrm>
            <a:off x="3731874" y="3683972"/>
            <a:ext cx="5024830" cy="1546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2" h="20057" fill="norm" stroke="1" extrusionOk="0">
                <a:moveTo>
                  <a:pt x="59" y="9326"/>
                </a:moveTo>
                <a:cubicBezTo>
                  <a:pt x="-192" y="13095"/>
                  <a:pt x="375" y="16926"/>
                  <a:pt x="1459" y="18783"/>
                </a:cubicBezTo>
                <a:cubicBezTo>
                  <a:pt x="3103" y="21600"/>
                  <a:pt x="4731" y="19105"/>
                  <a:pt x="6454" y="17418"/>
                </a:cubicBezTo>
                <a:cubicBezTo>
                  <a:pt x="8869" y="15053"/>
                  <a:pt x="11491" y="14654"/>
                  <a:pt x="14007" y="15212"/>
                </a:cubicBezTo>
                <a:cubicBezTo>
                  <a:pt x="15862" y="15623"/>
                  <a:pt x="17774" y="16460"/>
                  <a:pt x="19430" y="13840"/>
                </a:cubicBezTo>
                <a:cubicBezTo>
                  <a:pt x="20813" y="11652"/>
                  <a:pt x="21408" y="7143"/>
                  <a:pt x="20561" y="4609"/>
                </a:cubicBezTo>
                <a:cubicBezTo>
                  <a:pt x="20044" y="3062"/>
                  <a:pt x="19247" y="3502"/>
                  <a:pt x="18590" y="2867"/>
                </a:cubicBezTo>
                <a:cubicBezTo>
                  <a:pt x="18108" y="2401"/>
                  <a:pt x="17703" y="1376"/>
                  <a:pt x="17459" y="0"/>
                </a:cubicBezTo>
              </a:path>
            </a:pathLst>
          </a:custGeom>
          <a:ln w="762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584" name="Group 1584"/>
          <p:cNvGrpSpPr/>
          <p:nvPr/>
        </p:nvGrpSpPr>
        <p:grpSpPr>
          <a:xfrm>
            <a:off x="1797354" y="7942962"/>
            <a:ext cx="9410092" cy="729610"/>
            <a:chOff x="0" y="0"/>
            <a:chExt cx="9410090" cy="729609"/>
          </a:xfrm>
        </p:grpSpPr>
        <p:sp>
          <p:nvSpPr>
            <p:cNvPr id="1582" name="Shape 1582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</a:t>
              </a:r>
              <a:r>
                <a:rPr>
                  <a:solidFill>
                    <a:schemeClr val="accent4"/>
                  </a:solidFill>
                </a:rPr>
                <a:t>(W.B.</a:t>
              </a:r>
              <a:r>
                <a:rPr b="1">
                  <a:solidFill>
                    <a:schemeClr val="accent4"/>
                  </a:solidFill>
                </a:rPr>
                <a:t>in</a:t>
              </a:r>
              <a:r>
                <a:rPr>
                  <a:solidFill>
                    <a:schemeClr val="accent4"/>
                  </a:solidFill>
                </a:rPr>
                <a:t>+.</a:t>
              </a:r>
              <a:r>
                <a:rPr b="1">
                  <a:solidFill>
                    <a:schemeClr val="accent4"/>
                  </a:solidFill>
                </a:rPr>
                <a:t>out</a:t>
              </a:r>
              <a:r>
                <a:rPr>
                  <a:solidFill>
                    <a:schemeClr val="accent4"/>
                  </a:solidFill>
                </a:rPr>
                <a:t>)</a:t>
              </a:r>
              <a:r>
                <a:t>  </a:t>
              </a:r>
            </a:p>
          </p:txBody>
        </p:sp>
        <p:sp>
          <p:nvSpPr>
            <p:cNvPr id="1583" name="Shape 1583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Reversed Automata from Policies</a:t>
            </a:r>
          </a:p>
        </p:txBody>
      </p:sp>
      <p:sp>
        <p:nvSpPr>
          <p:cNvPr id="1587" name="Shape 158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06" name="Group 1606"/>
          <p:cNvGrpSpPr/>
          <p:nvPr/>
        </p:nvGrpSpPr>
        <p:grpSpPr>
          <a:xfrm>
            <a:off x="4688904" y="6561857"/>
            <a:ext cx="7816643" cy="1111502"/>
            <a:chOff x="0" y="0"/>
            <a:chExt cx="7816641" cy="1111500"/>
          </a:xfrm>
        </p:grpSpPr>
        <p:sp>
          <p:nvSpPr>
            <p:cNvPr id="1588" name="Shape 1588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589" name="Shape 1589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590" name="Shape 1590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591" name="Shape 1591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595" name="Group 1595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593" name="Shape 1593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594" name="Shape 1594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596" name="Shape 1596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7" name="Shape 1597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8" name="Shape 1598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99" name="Shape 1599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0" name="Shape 1600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01" name="Shape 1601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602" name="Shape 1602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603" name="Shape 1603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604" name="Shape 1604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628" name="Group 1628"/>
          <p:cNvGrpSpPr/>
          <p:nvPr/>
        </p:nvGrpSpPr>
        <p:grpSpPr>
          <a:xfrm>
            <a:off x="4688904" y="7686621"/>
            <a:ext cx="6470443" cy="2255902"/>
            <a:chOff x="0" y="0"/>
            <a:chExt cx="6470441" cy="2255901"/>
          </a:xfrm>
        </p:grpSpPr>
        <p:sp>
          <p:nvSpPr>
            <p:cNvPr id="1607" name="Shape 1607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08" name="Shape 1608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09" name="Shape 1609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10" name="Shape 1610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613" name="Group 1613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611" name="Shape 161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612" name="Shape 161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614" name="Shape 1614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15" name="Shape 1615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16" name="Shape 1616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17" name="Shape 1617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18" name="Shape 1618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619" name="Shape 1619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620" name="Shape 1620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621" name="Shape 1621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622" name="Connector 1622"/>
            <p:cNvCxnSpPr>
              <a:stCxn id="1609" idx="0"/>
              <a:endCxn id="1610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623" name="Shape 1623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659" name="Shape 1659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25" name="Shape 1625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660" name="Shape 1660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629" name="Shape 1629"/>
          <p:cNvSpPr/>
          <p:nvPr/>
        </p:nvSpPr>
        <p:spPr>
          <a:xfrm>
            <a:off x="4304413" y="6126447"/>
            <a:ext cx="567650" cy="56765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630" name="Shape 1630"/>
          <p:cNvSpPr/>
          <p:nvPr/>
        </p:nvSpPr>
        <p:spPr>
          <a:xfrm>
            <a:off x="362499" y="6344602"/>
            <a:ext cx="111303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Policy:</a:t>
            </a:r>
          </a:p>
        </p:txBody>
      </p:sp>
      <p:sp>
        <p:nvSpPr>
          <p:cNvPr id="1631" name="Shape 1631"/>
          <p:cNvSpPr/>
          <p:nvPr/>
        </p:nvSpPr>
        <p:spPr>
          <a:xfrm>
            <a:off x="3070827" y="5168900"/>
            <a:ext cx="3747568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Reversed automata</a:t>
            </a:r>
          </a:p>
          <a:p>
            <a:pPr/>
            <a:r>
              <a:t>tracks BGP message flow</a:t>
            </a:r>
          </a:p>
        </p:txBody>
      </p:sp>
      <p:grpSp>
        <p:nvGrpSpPr>
          <p:cNvPr id="1656" name="Group 1656"/>
          <p:cNvGrpSpPr/>
          <p:nvPr/>
        </p:nvGrpSpPr>
        <p:grpSpPr>
          <a:xfrm>
            <a:off x="3190999" y="1863069"/>
            <a:ext cx="6776326" cy="4101355"/>
            <a:chOff x="0" y="0"/>
            <a:chExt cx="6776324" cy="4101354"/>
          </a:xfrm>
        </p:grpSpPr>
        <p:sp>
          <p:nvSpPr>
            <p:cNvPr id="1632" name="Shape 1632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3" name="Shape 1633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4" name="Shape 1634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5" name="Shape 1635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6" name="Shape 1636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37" name="Shape 1637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639" name="Shape 1639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642" name="Shape 1642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3" name="Shape 1643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6" name="Shape 1646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7" name="Shape 1647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648" name="Shape 1648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49" name="Shape 1649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50" name="Shape 1650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51" name="Shape 1651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654" name="Shape 1654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655" name="Shape 1655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657" name="Shape 1657"/>
          <p:cNvSpPr/>
          <p:nvPr/>
        </p:nvSpPr>
        <p:spPr>
          <a:xfrm>
            <a:off x="376650" y="6967829"/>
            <a:ext cx="3872400" cy="2217802"/>
          </a:xfrm>
          <a:prstGeom prst="rect">
            <a:avLst/>
          </a:prstGeom>
          <a:solidFill>
            <a:srgbClr val="FFE5E0">
              <a:alpha val="59853"/>
            </a:srgbClr>
          </a:solidFill>
          <a:ln w="38100">
            <a:solidFill>
              <a:srgbClr val="BB5C1A">
                <a:alpha val="59853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58" name="Shape 1658"/>
          <p:cNvSpPr/>
          <p:nvPr/>
        </p:nvSpPr>
        <p:spPr>
          <a:xfrm>
            <a:off x="280688" y="7396976"/>
            <a:ext cx="4064324" cy="1359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1. (W.A.C.D.</a:t>
            </a:r>
            <a:r>
              <a:rPr b="1"/>
              <a:t>out</a:t>
            </a:r>
            <a:r>
              <a:t>) 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2. (W.B.</a:t>
            </a:r>
            <a:r>
              <a:rPr b="1"/>
              <a:t>in</a:t>
            </a:r>
            <a:r>
              <a:t>+.</a:t>
            </a:r>
            <a:r>
              <a:rPr b="1"/>
              <a:t>out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81" name="Group 1681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663" name="Shape 1663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64" name="Shape 1664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65" name="Shape 1665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66" name="Shape 1666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670" name="Group 1670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668" name="Shape 1668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669" name="Shape 1669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671" name="Shape 1671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2" name="Shape 1672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3" name="Shape 1673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4" name="Shape 1674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5" name="Shape 1675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76" name="Shape 1676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677" name="Shape 1677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678" name="Shape 1678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679" name="Shape 1679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703" name="Group 1703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682" name="Shape 1682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683" name="Shape 1683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84" name="Shape 1684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685" name="Shape 1685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688" name="Group 1688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686" name="Shape 1686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687" name="Shape 1687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689" name="Shape 1689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90" name="Shape 1690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91" name="Shape 1691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92" name="Shape 1692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694" name="Shape 1694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695" name="Shape 1695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696" name="Shape 1696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697" name="Connector 1697"/>
            <p:cNvCxnSpPr>
              <a:stCxn id="1684" idx="0"/>
              <a:endCxn id="1685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698" name="Shape 1698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704" name="Shape 1704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grpSp>
        <p:nvGrpSpPr>
          <p:cNvPr id="1729" name="Group 1729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705" name="Shape 1705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6" name="Shape 1706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7" name="Shape 1707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8" name="Shape 1708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09" name="Shape 1709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0" name="Shape 1710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714" name="Shape 1714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715" name="Shape 1715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6" name="Shape 1716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7" name="Shape 1717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8" name="Shape 1718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19" name="Shape 1719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0" name="Shape 1720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721" name="Shape 1721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2" name="Shape 1722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4" name="Shape 1724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25" name="Shape 1725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726" name="Shape 1726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727" name="Shape 1727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728" name="Shape 1728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1730" name="Shape 17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grpSp>
        <p:nvGrpSpPr>
          <p:cNvPr id="1733" name="Group 1733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731" name="Shape 1731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Shape 17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738" name="Shape 17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57" name="Group 1757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739" name="Shape 1739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42" name="Shape 1742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743" name="Shape 1743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746" name="Group 1746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744" name="Shape 1744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745" name="Shape 1745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747" name="Shape 1747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8" name="Shape 1748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0" name="Shape 1750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52" name="Shape 1752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753" name="Shape 1753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755" name="Shape 1755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756" name="Shape 1756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779" name="Group 1779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758" name="Shape 1758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60" name="Shape 1760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761" name="Shape 1761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764" name="Group 1764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762" name="Shape 176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763" name="Shape 176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765" name="Shape 1765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6" name="Shape 1766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8" name="Shape 1768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770" name="Shape 1770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771" name="Shape 1771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772" name="Shape 1772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773" name="Connector 1773"/>
            <p:cNvCxnSpPr>
              <a:stCxn id="1760" idx="0"/>
              <a:endCxn id="1761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774" name="Shape 1774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811" name="Shape 1811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812" name="Shape 1812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780" name="Shape 1780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1781" name="Shape 1781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1782" name="Shape 1782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807" name="Group 1807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783" name="Shape 1783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4" name="Shape 1784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5" name="Shape 1785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6" name="Shape 1786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7" name="Shape 1787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88" name="Shape 1788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790" name="Shape 1790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793" name="Shape 1793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4" name="Shape 1794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7" name="Shape 1797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798" name="Shape 1798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0" name="Shape 1800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2" name="Shape 1802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805" name="Shape 1805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806" name="Shape 1806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810" name="Group 1810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808" name="Shape 1808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                                            Mechanisms</a:t>
            </a:r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787400" y="2328995"/>
            <a:ext cx="11430000" cy="6293278"/>
          </a:xfrm>
          <a:prstGeom prst="rect">
            <a:avLst/>
          </a:prstGeom>
        </p:spPr>
        <p:txBody>
          <a:bodyPr/>
          <a:lstStyle/>
          <a:p>
            <a:pPr/>
            <a:r>
              <a:t>Objectives:  Network-wide</a:t>
            </a:r>
          </a:p>
          <a:p>
            <a:pPr lvl="1"/>
            <a:r>
              <a:t>Prefer traffic to go through AT&amp;T over Sprint</a:t>
            </a:r>
          </a:p>
          <a:p>
            <a:pPr lvl="1"/>
            <a:r>
              <a:t>Don’t use our network as transit between A and B</a:t>
            </a:r>
          </a:p>
          <a:p>
            <a:pPr lvl="1"/>
            <a:r>
              <a:t>Traffic must stay within national boundaries</a:t>
            </a:r>
          </a:p>
          <a:p>
            <a:pPr lvl="1"/>
            <a:r>
              <a:t>Adhere to policies even when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  <a:r>
              <a:t> occur</a:t>
            </a:r>
          </a:p>
        </p:txBody>
      </p:sp>
      <p:sp>
        <p:nvSpPr>
          <p:cNvPr id="114" name="Shape 114"/>
          <p:cNvSpPr/>
          <p:nvPr/>
        </p:nvSpPr>
        <p:spPr>
          <a:xfrm>
            <a:off x="3656893" y="884509"/>
            <a:ext cx="51818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15" name="Shape 115"/>
          <p:cNvSpPr/>
          <p:nvPr/>
        </p:nvSpPr>
        <p:spPr>
          <a:xfrm>
            <a:off x="5733771" y="355149"/>
            <a:ext cx="826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GAP</a:t>
            </a:r>
          </a:p>
        </p:txBody>
      </p:sp>
      <p:pic>
        <p:nvPicPr>
          <p:cNvPr id="116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9184" y="2226533"/>
            <a:ext cx="3153039" cy="314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815" name="Shape 18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834" name="Group 1834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816" name="Shape 1816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17" name="Shape 1817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18" name="Shape 1818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19" name="Shape 1819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823" name="Group 1823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821" name="Shape 182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822" name="Shape 182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824" name="Shape 1824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5" name="Shape 1825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6" name="Shape 1826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7" name="Shape 1827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29" name="Shape 1829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830" name="Shape 1830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831" name="Shape 1831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832" name="Shape 1832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833" name="Shape 1833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856" name="Group 1856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835" name="Shape 1835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36" name="Shape 1836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37" name="Shape 1837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38" name="Shape 1838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841" name="Group 1841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839" name="Shape 1839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840" name="Shape 1840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842" name="Shape 1842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43" name="Shape 1843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44" name="Shape 1844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45" name="Shape 1845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46" name="Shape 1846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847" name="Shape 1847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848" name="Shape 1848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849" name="Shape 1849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850" name="Connector 1850"/>
            <p:cNvCxnSpPr>
              <a:stCxn id="1837" idx="0"/>
              <a:endCxn id="1838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851" name="Shape 1851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890" name="Shape 1890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891" name="Shape 1891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857" name="Shape 1857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1858" name="Shape 1858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1859" name="Shape 1859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0" name="Shape 1860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861" name="Shape 1861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grpSp>
        <p:nvGrpSpPr>
          <p:cNvPr id="1886" name="Group 1886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862" name="Shape 1862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3" name="Shape 1863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4" name="Shape 1864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5" name="Shape 1865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6" name="Shape 1866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67" name="Shape 1867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869" name="Shape 1869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872" name="Shape 1872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3" name="Shape 1873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6" name="Shape 1876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7" name="Shape 1877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878" name="Shape 1878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79" name="Shape 1879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80" name="Shape 1880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81" name="Shape 1881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884" name="Shape 1884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885" name="Shape 1885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889" name="Group 1889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887" name="Shape 1887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894" name="Shape 18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13" name="Group 1913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895" name="Shape 1895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896" name="Shape 1896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897" name="Shape 1897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898" name="Shape 1898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902" name="Group 1902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900" name="Shape 1900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901" name="Shape 1901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903" name="Shape 1903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4" name="Shape 1904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5" name="Shape 1905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6" name="Shape 1906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7" name="Shape 1907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08" name="Shape 1908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909" name="Shape 1909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910" name="Shape 1910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911" name="Shape 1911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1935" name="Group 1935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914" name="Shape 1914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15" name="Shape 1915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16" name="Shape 1916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17" name="Shape 1917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1920" name="Group 1920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918" name="Shape 1918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919" name="Shape 1919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1921" name="Shape 1921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22" name="Shape 1922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23" name="Shape 1923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24" name="Shape 1924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25" name="Shape 1925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926" name="Shape 1926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1927" name="Shape 1927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928" name="Shape 1928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1929" name="Connector 1929"/>
            <p:cNvCxnSpPr>
              <a:stCxn id="1916" idx="0"/>
              <a:endCxn id="1917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1930" name="Shape 1930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1971" name="Shape 1971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1972" name="Shape 1972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1936" name="Shape 1936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1937" name="Shape 1937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1938" name="Shape 1938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39" name="Shape 1939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40" name="Shape 1940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1941" name="Shape 1941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1942" name="Shape 1942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1965" name="Group 1965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1943" name="Shape 1943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4" name="Shape 1944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5" name="Shape 1945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6" name="Shape 1946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7" name="Shape 1947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48" name="Shape 1948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1950" name="Shape 1950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4" name="Shape 1954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8" name="Shape 1958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60" name="Shape 1960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1962" name="Shape 1962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1963" name="Shape 1963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1964" name="Shape 1964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1968" name="Group 1968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1966" name="Shape 1966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1967" name="Shape 1967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1969" name="Shape 1969"/>
          <p:cNvSpPr/>
          <p:nvPr/>
        </p:nvSpPr>
        <p:spPr>
          <a:xfrm>
            <a:off x="5434725" y="3861193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970" name="Shape 1970"/>
          <p:cNvSpPr/>
          <p:nvPr/>
        </p:nvSpPr>
        <p:spPr>
          <a:xfrm>
            <a:off x="4207953" y="4148466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1975" name="Shape 197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994" name="Group 1994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1976" name="Shape 1976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77" name="Shape 1977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78" name="Shape 1978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79" name="Shape 1979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1983" name="Group 1983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1981" name="Shape 198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1982" name="Shape 198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1984" name="Shape 1984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5" name="Shape 1985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6" name="Shape 1986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7" name="Shape 1987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8" name="Shape 1988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989" name="Shape 1989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1990" name="Shape 1990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1991" name="Shape 1991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1992" name="Shape 1992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1993" name="Shape 1993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016" name="Group 2016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1995" name="Shape 1995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1996" name="Shape 1996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997" name="Shape 1997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98" name="Shape 1998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001" name="Group 2001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1999" name="Shape 1999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000" name="Shape 2000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002" name="Shape 2002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03" name="Shape 2003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010" name="Connector 2010"/>
            <p:cNvCxnSpPr>
              <a:stCxn id="1997" idx="0"/>
              <a:endCxn id="1998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011" name="Shape 2011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054" name="Shape 2054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055" name="Shape 2055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017" name="Shape 2017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018" name="Shape 2018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019" name="Shape 2019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020" name="Shape 2020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021" name="Shape 2021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022" name="Shape 2022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23" name="Shape 2023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24" name="Shape 2024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25" name="Shape 2025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048" name="Group 2048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026" name="Shape 2026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7" name="Shape 2027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8" name="Shape 2028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29" name="Shape 2029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0" name="Shape 2030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1" name="Shape 2031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033" name="Shape 2033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034" name="Shape 2034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035" name="Shape 2035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1" name="Shape 2041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2" name="Shape 2042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3" name="Shape 2043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051" name="Group 2051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049" name="Shape 2049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052" name="Shape 2052"/>
          <p:cNvSpPr/>
          <p:nvPr/>
        </p:nvSpPr>
        <p:spPr>
          <a:xfrm>
            <a:off x="2130461" y="3903836"/>
            <a:ext cx="233235" cy="25624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053" name="Shape 2053"/>
          <p:cNvSpPr/>
          <p:nvPr/>
        </p:nvSpPr>
        <p:spPr>
          <a:xfrm>
            <a:off x="4207953" y="4148466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058" name="Shape 20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77" name="Group 2077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059" name="Shape 2059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60" name="Shape 2060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61" name="Shape 2061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62" name="Shape 2062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063" name="Shape 2063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066" name="Group 2066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064" name="Shape 2064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065" name="Shape 2065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067" name="Shape 2067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68" name="Shape 2068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69" name="Shape 2069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0" name="Shape 2070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1" name="Shape 2071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72" name="Shape 2072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073" name="Shape 2073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074" name="Shape 2074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075" name="Shape 2075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099" name="Group 2099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078" name="Shape 2078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079" name="Shape 2079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080" name="Shape 2080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081" name="Shape 2081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084" name="Group 2084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082" name="Shape 208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083" name="Shape 208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085" name="Shape 2085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6" name="Shape 2086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7" name="Shape 2087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090" name="Shape 2090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091" name="Shape 2091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092" name="Shape 2092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093" name="Connector 2093"/>
            <p:cNvCxnSpPr>
              <a:stCxn id="2080" idx="0"/>
              <a:endCxn id="2081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094" name="Shape 2094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142" name="Shape 2142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100" name="Shape 2100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101" name="Shape 2101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102" name="Shape 2102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103" name="Shape 2103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104" name="Shape 2104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105" name="Shape 2105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06" name="Shape 2106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07" name="Shape 2107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08" name="Shape 2108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09" name="Shape 2109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112" name="Group 2112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110" name="Shape 2110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111" name="Shape 2111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grpSp>
        <p:nvGrpSpPr>
          <p:cNvPr id="2137" name="Group 2137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113" name="Shape 2113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4" name="Shape 2114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5" name="Shape 2115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6" name="Shape 2116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7" name="Shape 2117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18" name="Shape 2118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19" name="Shape 2119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120" name="Shape 2120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121" name="Shape 2121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122" name="Shape 2122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123" name="Shape 2123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24" name="Shape 2124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25" name="Shape 2125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26" name="Shape 2126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27" name="Shape 2127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28" name="Shape 2128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129" name="Shape 2129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0" name="Shape 2130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1" name="Shape 2131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2" name="Shape 2132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33" name="Shape 2133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134" name="Shape 2134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135" name="Shape 2135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136" name="Shape 2136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140" name="Group 2140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138" name="Shape 2138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39" name="Shape 2139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141" name="Shape 2141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146" name="Shape 21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65" name="Group 2165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147" name="Shape 2147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151" name="Shape 2151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154" name="Group 2154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152" name="Shape 215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153" name="Shape 215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155" name="Shape 2155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6" name="Shape 2156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60" name="Shape 2160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161" name="Shape 2161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162" name="Shape 2162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163" name="Shape 2163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164" name="Shape 2164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187" name="Group 2187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166" name="Shape 2166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172" name="Group 2172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170" name="Shape 2170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171" name="Shape 2171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173" name="Shape 2173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4" name="Shape 2174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5" name="Shape 2175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6" name="Shape 2176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177" name="Shape 2177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178" name="Shape 2178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179" name="Shape 2179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180" name="Shape 2180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181" name="Connector 2181"/>
            <p:cNvCxnSpPr>
              <a:stCxn id="2168" idx="0"/>
              <a:endCxn id="2169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182" name="Shape 2182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233" name="Shape 2233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84" name="Shape 2184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234" name="Shape 2234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186" name="Shape 2186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188" name="Shape 2188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189" name="Shape 2189"/>
          <p:cNvSpPr/>
          <p:nvPr/>
        </p:nvSpPr>
        <p:spPr>
          <a:xfrm>
            <a:off x="10243916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2190" name="Shape 2190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191" name="Shape 2191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192" name="Shape 2192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193" name="Shape 2193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194" name="Shape 2194"/>
          <p:cNvSpPr/>
          <p:nvPr/>
        </p:nvSpPr>
        <p:spPr>
          <a:xfrm>
            <a:off x="10245969" y="1787670"/>
            <a:ext cx="228400" cy="43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95" name="Shape 2195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96" name="Shape 2196"/>
          <p:cNvSpPr/>
          <p:nvPr/>
        </p:nvSpPr>
        <p:spPr>
          <a:xfrm>
            <a:off x="10880969" y="2930670"/>
            <a:ext cx="228400" cy="4322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97" name="Shape 2197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98" name="Shape 2198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199" name="Shape 2199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00" name="Shape 2200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03" name="Group 2203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201" name="Shape 2201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202" name="Shape 2202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grpSp>
        <p:nvGrpSpPr>
          <p:cNvPr id="2228" name="Group 2228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204" name="Shape 2204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5" name="Shape 2205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6" name="Shape 2206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7" name="Shape 2207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8" name="Shape 2208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09" name="Shape 2209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10" name="Shape 2210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211" name="Shape 2211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212" name="Shape 2212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213" name="Shape 2213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214" name="Shape 2214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5" name="Shape 2215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6" name="Shape 2216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7" name="Shape 2217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8" name="Shape 2218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19" name="Shape 2219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220" name="Shape 2220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1" name="Shape 2221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2" name="Shape 2222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3" name="Shape 2223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24" name="Shape 2224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225" name="Shape 2225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226" name="Shape 2226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227" name="Shape 2227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231" name="Group 2231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229" name="Shape 2229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30" name="Shape 2230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232" name="Shape 2232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Shape 22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237" name="Shape 22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56" name="Group 2256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238" name="Shape 2238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239" name="Shape 2239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40" name="Shape 2240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241" name="Shape 2241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242" name="Shape 2242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245" name="Group 2245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243" name="Shape 2243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244" name="Shape 2244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246" name="Shape 2246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7" name="Shape 2247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8" name="Shape 2248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49" name="Shape 2249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50" name="Shape 2250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51" name="Shape 2251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252" name="Shape 2252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253" name="Shape 2253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254" name="Shape 2254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255" name="Shape 2255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278" name="Group 2278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257" name="Shape 2257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258" name="Shape 2258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259" name="Shape 2259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260" name="Shape 2260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263" name="Group 2263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261" name="Shape 2261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262" name="Shape 2262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264" name="Shape 2264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65" name="Shape 2265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66" name="Shape 2266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67" name="Shape 2267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268" name="Shape 2268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269" name="Shape 2269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270" name="Shape 2270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271" name="Shape 2271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272" name="Connector 2272"/>
            <p:cNvCxnSpPr>
              <a:stCxn id="2259" idx="0"/>
              <a:endCxn id="2260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273" name="Shape 2273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334" name="Shape 2334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75" name="Shape 2275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335" name="Shape 2335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77" name="Shape 2277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279" name="Shape 2279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280" name="Shape 2280"/>
          <p:cNvSpPr/>
          <p:nvPr/>
        </p:nvSpPr>
        <p:spPr>
          <a:xfrm>
            <a:off x="10243916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2281" name="Shape 2281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282" name="Shape 2282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283" name="Shape 2283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284" name="Shape 2284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285" name="Shape 2285"/>
          <p:cNvSpPr/>
          <p:nvPr/>
        </p:nvSpPr>
        <p:spPr>
          <a:xfrm>
            <a:off x="9516471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2286" name="Shape 2286"/>
          <p:cNvSpPr/>
          <p:nvPr/>
        </p:nvSpPr>
        <p:spPr>
          <a:xfrm>
            <a:off x="10157759" y="8017250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2287" name="Shape 2287"/>
          <p:cNvSpPr/>
          <p:nvPr/>
        </p:nvSpPr>
        <p:spPr>
          <a:xfrm>
            <a:off x="10245969" y="1787670"/>
            <a:ext cx="228400" cy="43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88" name="Shape 2288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89" name="Shape 2289"/>
          <p:cNvSpPr/>
          <p:nvPr/>
        </p:nvSpPr>
        <p:spPr>
          <a:xfrm>
            <a:off x="10880969" y="2930670"/>
            <a:ext cx="228400" cy="4322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0" name="Shape 2290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1" name="Shape 2291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2" name="Shape 2292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3" name="Shape 2293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4" name="Shape 2294"/>
          <p:cNvSpPr/>
          <p:nvPr/>
        </p:nvSpPr>
        <p:spPr>
          <a:xfrm>
            <a:off x="9949763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295" name="Shape 2295"/>
          <p:cNvSpPr/>
          <p:nvPr/>
        </p:nvSpPr>
        <p:spPr>
          <a:xfrm flipH="1">
            <a:off x="10225257" y="52072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298" name="Group 2298"/>
          <p:cNvGrpSpPr/>
          <p:nvPr/>
        </p:nvGrpSpPr>
        <p:grpSpPr>
          <a:xfrm>
            <a:off x="9477872" y="6962819"/>
            <a:ext cx="943783" cy="887008"/>
            <a:chOff x="0" y="0"/>
            <a:chExt cx="943782" cy="887006"/>
          </a:xfrm>
        </p:grpSpPr>
        <p:sp>
          <p:nvSpPr>
            <p:cNvPr id="2296" name="Shape 2296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297" name="Shape 2297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</p:grpSp>
      <p:grpSp>
        <p:nvGrpSpPr>
          <p:cNvPr id="2301" name="Group 2301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299" name="Shape 2299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300" name="Shape 2300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sp>
        <p:nvSpPr>
          <p:cNvPr id="2302" name="Shape 2302"/>
          <p:cNvSpPr/>
          <p:nvPr/>
        </p:nvSpPr>
        <p:spPr>
          <a:xfrm flipH="1">
            <a:off x="10920261" y="78161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03" name="Shape 2303"/>
          <p:cNvSpPr/>
          <p:nvPr/>
        </p:nvSpPr>
        <p:spPr>
          <a:xfrm>
            <a:off x="10112016" y="78261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04" name="Shape 2304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305" name="Shape 2305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329" name="Group 2329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306" name="Shape 2306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07" name="Shape 2307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08" name="Shape 2308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09" name="Shape 2309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0" name="Shape 2310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1" name="Shape 2311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12" name="Shape 2312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313" name="Shape 2313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314" name="Shape 2314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315" name="Shape 2315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316" name="Shape 2316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7" name="Shape 2317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8" name="Shape 2318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19" name="Shape 2319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0" name="Shape 2320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321" name="Shape 2321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2" name="Shape 2322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3" name="Shape 2323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4" name="Shape 2324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25" name="Shape 2325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326" name="Shape 2326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332" name="Group 2332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330" name="Shape 2330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31" name="Shape 2331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  <p:sp>
        <p:nvSpPr>
          <p:cNvPr id="2333" name="Shape 2333"/>
          <p:cNvSpPr/>
          <p:nvPr/>
        </p:nvSpPr>
        <p:spPr>
          <a:xfrm>
            <a:off x="4207953" y="4148466"/>
            <a:ext cx="233236" cy="25624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Shape 23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338" name="Shape 233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57" name="Group 2357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339" name="Shape 2339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40" name="Shape 2340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41" name="Shape 2341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42" name="Shape 2342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343" name="Shape 2343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346" name="Group 2346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344" name="Shape 2344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345" name="Shape 2345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347" name="Shape 2347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48" name="Shape 2348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49" name="Shape 2349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50" name="Shape 2350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51" name="Shape 2351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52" name="Shape 2352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353" name="Shape 2353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354" name="Shape 2354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355" name="Shape 2355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356" name="Shape 2356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379" name="Group 2379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358" name="Shape 2358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59" name="Shape 2359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60" name="Shape 2360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61" name="Shape 2361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364" name="Group 2364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362" name="Shape 2362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363" name="Shape 2363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365" name="Shape 2365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6" name="Shape 2366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7" name="Shape 2367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8" name="Shape 2368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369" name="Shape 2369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370" name="Shape 2370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371" name="Shape 2371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372" name="Shape 2372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373" name="Connector 2373"/>
            <p:cNvCxnSpPr>
              <a:stCxn id="2360" idx="0"/>
              <a:endCxn id="2361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374" name="Shape 2374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458" name="Shape 2458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376" name="Shape 2376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459" name="Shape 2459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378" name="Shape 2378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380" name="Shape 2380"/>
          <p:cNvSpPr/>
          <p:nvPr/>
        </p:nvSpPr>
        <p:spPr>
          <a:xfrm>
            <a:off x="9558113" y="1076726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2381" name="Shape 2381"/>
          <p:cNvSpPr/>
          <p:nvPr/>
        </p:nvSpPr>
        <p:spPr>
          <a:xfrm>
            <a:off x="7675271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(W,1,1)</a:t>
            </a:r>
          </a:p>
        </p:txBody>
      </p:sp>
      <p:sp>
        <p:nvSpPr>
          <p:cNvPr id="2382" name="Shape 2382"/>
          <p:cNvSpPr/>
          <p:nvPr/>
        </p:nvSpPr>
        <p:spPr>
          <a:xfrm>
            <a:off x="8959138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2383" name="Shape 2383"/>
          <p:cNvSpPr/>
          <p:nvPr/>
        </p:nvSpPr>
        <p:spPr>
          <a:xfrm>
            <a:off x="10243916" y="2185274"/>
            <a:ext cx="874038" cy="792949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2384" name="Shape 2384"/>
          <p:cNvSpPr/>
          <p:nvPr/>
        </p:nvSpPr>
        <p:spPr>
          <a:xfrm>
            <a:off x="11528693" y="220130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2385" name="Shape 2385"/>
          <p:cNvSpPr/>
          <p:nvPr/>
        </p:nvSpPr>
        <p:spPr>
          <a:xfrm>
            <a:off x="7009910" y="333192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 -,2)</a:t>
            </a:r>
          </a:p>
        </p:txBody>
      </p:sp>
      <p:sp>
        <p:nvSpPr>
          <p:cNvPr id="2386" name="Shape 2386"/>
          <p:cNvSpPr/>
          <p:nvPr/>
        </p:nvSpPr>
        <p:spPr>
          <a:xfrm>
            <a:off x="8317204" y="334462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-,2)</a:t>
            </a:r>
          </a:p>
        </p:txBody>
      </p:sp>
      <p:sp>
        <p:nvSpPr>
          <p:cNvPr id="2387" name="Shape 2387"/>
          <p:cNvSpPr/>
          <p:nvPr/>
        </p:nvSpPr>
        <p:spPr>
          <a:xfrm>
            <a:off x="7675271" y="45096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2388" name="Shape 2388"/>
          <p:cNvSpPr/>
          <p:nvPr/>
        </p:nvSpPr>
        <p:spPr>
          <a:xfrm>
            <a:off x="9512744" y="333192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2389" name="Shape 2389"/>
          <p:cNvSpPr/>
          <p:nvPr/>
        </p:nvSpPr>
        <p:spPr>
          <a:xfrm>
            <a:off x="10845072" y="33193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2390" name="Shape 2390"/>
          <p:cNvSpPr/>
          <p:nvPr/>
        </p:nvSpPr>
        <p:spPr>
          <a:xfrm>
            <a:off x="10845072" y="45223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2391" name="Shape 2391"/>
          <p:cNvSpPr/>
          <p:nvPr/>
        </p:nvSpPr>
        <p:spPr>
          <a:xfrm>
            <a:off x="9512744" y="4522393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 -,2)</a:t>
            </a:r>
          </a:p>
        </p:txBody>
      </p:sp>
      <p:sp>
        <p:nvSpPr>
          <p:cNvPr id="2392" name="Shape 2392"/>
          <p:cNvSpPr/>
          <p:nvPr/>
        </p:nvSpPr>
        <p:spPr>
          <a:xfrm>
            <a:off x="10845072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2393" name="Shape 2393"/>
          <p:cNvSpPr/>
          <p:nvPr/>
        </p:nvSpPr>
        <p:spPr>
          <a:xfrm>
            <a:off x="9516471" y="57000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2394" name="Shape 2394"/>
          <p:cNvSpPr/>
          <p:nvPr/>
        </p:nvSpPr>
        <p:spPr>
          <a:xfrm>
            <a:off x="10157759" y="8017250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2395" name="Shape 2395"/>
          <p:cNvSpPr/>
          <p:nvPr/>
        </p:nvSpPr>
        <p:spPr>
          <a:xfrm flipH="1">
            <a:off x="8241352" y="1454813"/>
            <a:ext cx="1304043" cy="743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6" name="Shape 2396"/>
          <p:cNvSpPr/>
          <p:nvPr/>
        </p:nvSpPr>
        <p:spPr>
          <a:xfrm flipH="1">
            <a:off x="9538298" y="1768663"/>
            <a:ext cx="163252" cy="4675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7" name="Shape 2397"/>
          <p:cNvSpPr/>
          <p:nvPr/>
        </p:nvSpPr>
        <p:spPr>
          <a:xfrm>
            <a:off x="10245969" y="1787670"/>
            <a:ext cx="228400" cy="43226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8" name="Shape 2398"/>
          <p:cNvSpPr/>
          <p:nvPr/>
        </p:nvSpPr>
        <p:spPr>
          <a:xfrm>
            <a:off x="10428728" y="1418160"/>
            <a:ext cx="1284001" cy="8311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399" name="Shape 2399"/>
          <p:cNvSpPr/>
          <p:nvPr/>
        </p:nvSpPr>
        <p:spPr>
          <a:xfrm>
            <a:off x="10880969" y="2930670"/>
            <a:ext cx="228400" cy="4322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0" name="Shape 2400"/>
          <p:cNvSpPr/>
          <p:nvPr/>
        </p:nvSpPr>
        <p:spPr>
          <a:xfrm>
            <a:off x="8313239" y="2933058"/>
            <a:ext cx="212824" cy="4749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1" name="Shape 2401"/>
          <p:cNvSpPr/>
          <p:nvPr/>
        </p:nvSpPr>
        <p:spPr>
          <a:xfrm flipH="1">
            <a:off x="11468537" y="2903130"/>
            <a:ext cx="211310" cy="47489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2" name="Shape 2402"/>
          <p:cNvSpPr/>
          <p:nvPr/>
        </p:nvSpPr>
        <p:spPr>
          <a:xfrm flipH="1">
            <a:off x="7659505" y="2932288"/>
            <a:ext cx="211309" cy="4748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3" name="Shape 2403"/>
          <p:cNvSpPr/>
          <p:nvPr/>
        </p:nvSpPr>
        <p:spPr>
          <a:xfrm flipH="1">
            <a:off x="8252404" y="4074033"/>
            <a:ext cx="272340" cy="4643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4" name="Shape 2404"/>
          <p:cNvSpPr/>
          <p:nvPr/>
        </p:nvSpPr>
        <p:spPr>
          <a:xfrm>
            <a:off x="7664603" y="4083032"/>
            <a:ext cx="228400" cy="4966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5" name="Shape 2405"/>
          <p:cNvSpPr/>
          <p:nvPr/>
        </p:nvSpPr>
        <p:spPr>
          <a:xfrm>
            <a:off x="9592898" y="2935446"/>
            <a:ext cx="244646" cy="4214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6" name="Shape 2406"/>
          <p:cNvSpPr/>
          <p:nvPr/>
        </p:nvSpPr>
        <p:spPr>
          <a:xfrm>
            <a:off x="11282090" y="41234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7" name="Shape 2407"/>
          <p:cNvSpPr/>
          <p:nvPr/>
        </p:nvSpPr>
        <p:spPr>
          <a:xfrm>
            <a:off x="11282091" y="53198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8" name="Shape 2408"/>
          <p:cNvSpPr/>
          <p:nvPr/>
        </p:nvSpPr>
        <p:spPr>
          <a:xfrm>
            <a:off x="11282090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09" name="Shape 2409"/>
          <p:cNvSpPr/>
          <p:nvPr/>
        </p:nvSpPr>
        <p:spPr>
          <a:xfrm>
            <a:off x="8462861" y="5129442"/>
            <a:ext cx="1137768" cy="7091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0" name="Shape 2410"/>
          <p:cNvSpPr/>
          <p:nvPr/>
        </p:nvSpPr>
        <p:spPr>
          <a:xfrm>
            <a:off x="9949763" y="6489963"/>
            <a:ext cx="1" cy="4226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1" name="Shape 2411"/>
          <p:cNvSpPr/>
          <p:nvPr/>
        </p:nvSpPr>
        <p:spPr>
          <a:xfrm flipH="1" flipV="1">
            <a:off x="8356507" y="5245917"/>
            <a:ext cx="1157980" cy="7419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2" name="Shape 2412"/>
          <p:cNvSpPr/>
          <p:nvPr/>
        </p:nvSpPr>
        <p:spPr>
          <a:xfrm>
            <a:off x="8548344" y="4811232"/>
            <a:ext cx="979495" cy="62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3" name="Shape 2413"/>
          <p:cNvSpPr/>
          <p:nvPr/>
        </p:nvSpPr>
        <p:spPr>
          <a:xfrm flipH="1">
            <a:off x="8570615" y="4992674"/>
            <a:ext cx="9402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4" name="Shape 2414"/>
          <p:cNvSpPr/>
          <p:nvPr/>
        </p:nvSpPr>
        <p:spPr>
          <a:xfrm flipH="1">
            <a:off x="8426348" y="3833908"/>
            <a:ext cx="1112337" cy="77860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5" name="Shape 2415"/>
          <p:cNvSpPr/>
          <p:nvPr/>
        </p:nvSpPr>
        <p:spPr>
          <a:xfrm flipV="1">
            <a:off x="8524558" y="3995362"/>
            <a:ext cx="1074381" cy="7181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6" name="Shape 2416"/>
          <p:cNvSpPr/>
          <p:nvPr/>
        </p:nvSpPr>
        <p:spPr>
          <a:xfrm flipH="1" flipV="1">
            <a:off x="10289729" y="3973095"/>
            <a:ext cx="708424" cy="6482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7" name="Shape 2417"/>
          <p:cNvSpPr/>
          <p:nvPr/>
        </p:nvSpPr>
        <p:spPr>
          <a:xfrm flipH="1">
            <a:off x="10378792" y="4943461"/>
            <a:ext cx="458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18" name="Shape 2418"/>
          <p:cNvSpPr/>
          <p:nvPr/>
        </p:nvSpPr>
        <p:spPr>
          <a:xfrm flipH="1">
            <a:off x="10225257" y="52072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421" name="Group 2421"/>
          <p:cNvGrpSpPr/>
          <p:nvPr/>
        </p:nvGrpSpPr>
        <p:grpSpPr>
          <a:xfrm>
            <a:off x="9477872" y="6962819"/>
            <a:ext cx="943783" cy="887008"/>
            <a:chOff x="0" y="0"/>
            <a:chExt cx="943782" cy="887006"/>
          </a:xfrm>
        </p:grpSpPr>
        <p:sp>
          <p:nvSpPr>
            <p:cNvPr id="2419" name="Shape 2419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420" name="Shape 2420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</p:grpSp>
      <p:grpSp>
        <p:nvGrpSpPr>
          <p:cNvPr id="2424" name="Group 2424"/>
          <p:cNvGrpSpPr/>
          <p:nvPr/>
        </p:nvGrpSpPr>
        <p:grpSpPr>
          <a:xfrm>
            <a:off x="10810199" y="6962819"/>
            <a:ext cx="943784" cy="887008"/>
            <a:chOff x="0" y="0"/>
            <a:chExt cx="943782" cy="887006"/>
          </a:xfrm>
        </p:grpSpPr>
        <p:sp>
          <p:nvSpPr>
            <p:cNvPr id="2422" name="Shape 2422"/>
            <p:cNvSpPr/>
            <p:nvPr/>
          </p:nvSpPr>
          <p:spPr>
            <a:xfrm>
              <a:off x="0" y="0"/>
              <a:ext cx="943783" cy="887007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423" name="Shape 2423"/>
            <p:cNvSpPr/>
            <p:nvPr/>
          </p:nvSpPr>
          <p:spPr>
            <a:xfrm>
              <a:off x="34872" y="470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</p:grpSp>
      <p:sp>
        <p:nvSpPr>
          <p:cNvPr id="2425" name="Shape 2425"/>
          <p:cNvSpPr/>
          <p:nvPr/>
        </p:nvSpPr>
        <p:spPr>
          <a:xfrm flipH="1">
            <a:off x="10920261" y="78161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26" name="Shape 2426"/>
          <p:cNvSpPr/>
          <p:nvPr/>
        </p:nvSpPr>
        <p:spPr>
          <a:xfrm>
            <a:off x="10112016" y="78261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427" name="Shape 2427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428" name="Shape 2428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2429" name="Shape 2429"/>
          <p:cNvSpPr/>
          <p:nvPr/>
        </p:nvSpPr>
        <p:spPr>
          <a:xfrm flipH="1" flipV="1">
            <a:off x="7514582" y="4123706"/>
            <a:ext cx="251622" cy="5494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454" name="Group 2454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430" name="Shape 2430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31" name="Shape 2431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32" name="Shape 2432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33" name="Shape 2433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34" name="Shape 2434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35" name="Shape 2435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437" name="Shape 2437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440" name="Shape 2440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1" name="Shape 2441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4" name="Shape 2444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5" name="Shape 2445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446" name="Shape 2446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7" name="Shape 2447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8" name="Shape 2448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49" name="Shape 2449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452" name="Shape 2452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453" name="Shape 2453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457" name="Group 2457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455" name="Shape 2455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Shape 2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462" name="Shape 24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81" name="Group 2481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463" name="Shape 2463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64" name="Shape 2464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65" name="Shape 2465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66" name="Shape 2466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470" name="Group 2470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468" name="Shape 2468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469" name="Shape 2469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471" name="Shape 2471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72" name="Shape 2472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73" name="Shape 2473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74" name="Shape 2474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75" name="Shape 2475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76" name="Shape 2476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477" name="Shape 2477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478" name="Shape 2478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479" name="Shape 2479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503" name="Group 2503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482" name="Shape 2482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483" name="Shape 2483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484" name="Shape 2484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485" name="Shape 2485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488" name="Group 2488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486" name="Shape 2486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487" name="Shape 2487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489" name="Shape 2489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0" name="Shape 2490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1" name="Shape 2491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2" name="Shape 2492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493" name="Shape 2493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494" name="Shape 2494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495" name="Shape 2495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496" name="Shape 2496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497" name="Connector 2497"/>
            <p:cNvCxnSpPr>
              <a:stCxn id="2484" idx="0"/>
              <a:endCxn id="2485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498" name="Shape 2498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586" name="Shape 2586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587" name="Shape 2587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504" name="Shape 2504"/>
          <p:cNvSpPr/>
          <p:nvPr/>
        </p:nvSpPr>
        <p:spPr>
          <a:xfrm>
            <a:off x="10638528" y="1218088"/>
            <a:ext cx="1969927" cy="579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3" h="21600" fill="norm" stroke="1" extrusionOk="0">
                <a:moveTo>
                  <a:pt x="11893" y="21600"/>
                </a:moveTo>
                <a:cubicBezTo>
                  <a:pt x="12093" y="20621"/>
                  <a:pt x="12275" y="19641"/>
                  <a:pt x="12441" y="18662"/>
                </a:cubicBezTo>
                <a:cubicBezTo>
                  <a:pt x="12577" y="17857"/>
                  <a:pt x="12700" y="17054"/>
                  <a:pt x="12865" y="16249"/>
                </a:cubicBezTo>
                <a:cubicBezTo>
                  <a:pt x="12929" y="15935"/>
                  <a:pt x="13000" y="15621"/>
                  <a:pt x="13034" y="15307"/>
                </a:cubicBezTo>
                <a:cubicBezTo>
                  <a:pt x="13081" y="14889"/>
                  <a:pt x="13064" y="14469"/>
                  <a:pt x="12862" y="14057"/>
                </a:cubicBezTo>
                <a:cubicBezTo>
                  <a:pt x="12545" y="13412"/>
                  <a:pt x="11801" y="12807"/>
                  <a:pt x="11492" y="12176"/>
                </a:cubicBezTo>
                <a:cubicBezTo>
                  <a:pt x="10923" y="11018"/>
                  <a:pt x="11739" y="9903"/>
                  <a:pt x="13997" y="9006"/>
                </a:cubicBezTo>
                <a:cubicBezTo>
                  <a:pt x="15568" y="8382"/>
                  <a:pt x="17722" y="7965"/>
                  <a:pt x="19187" y="7310"/>
                </a:cubicBezTo>
                <a:cubicBezTo>
                  <a:pt x="21052" y="6475"/>
                  <a:pt x="21600" y="5354"/>
                  <a:pt x="20226" y="4407"/>
                </a:cubicBezTo>
                <a:cubicBezTo>
                  <a:pt x="18246" y="3045"/>
                  <a:pt x="13541" y="2730"/>
                  <a:pt x="9550" y="2192"/>
                </a:cubicBezTo>
                <a:cubicBezTo>
                  <a:pt x="5980" y="1711"/>
                  <a:pt x="2720" y="968"/>
                  <a:pt x="0" y="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54" name="Group 2554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552" name="Group 2552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505" name="Shape 2505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506" name="Shape 2506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507" name="Shape 2507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508" name="Shape 2508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509" name="Shape 2509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510" name="Shape 2510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511" name="Shape 2511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512" name="Shape 2512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513" name="Shape 2513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514" name="Shape 2514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515" name="Shape 2515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516" name="Shape 2516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517" name="Shape 2517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518" name="Shape 2518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519" name="Shape 2519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520" name="Shape 2520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1" name="Shape 2521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2" name="Shape 2522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3" name="Shape 2523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4" name="Shape 2524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5" name="Shape 2525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6" name="Shape 2526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7" name="Shape 2527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8" name="Shape 2528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29" name="Shape 2529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0" name="Shape 2530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1" name="Shape 2531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2" name="Shape 2532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3" name="Shape 2533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4" name="Shape 2534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5" name="Shape 2535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6" name="Shape 2536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7" name="Shape 2537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8" name="Shape 2538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39" name="Shape 2539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40" name="Shape 2540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41" name="Shape 2541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42" name="Shape 2542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43" name="Shape 2543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546" name="Group 2546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544" name="Shape 2544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545" name="Shape 2545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549" name="Group 2549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547" name="Shape 2547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548" name="Shape 2548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550" name="Shape 2550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551" name="Shape 2551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553" name="Shape 2553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555" name="Shape 2555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556" name="Shape 2556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581" name="Group 2581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557" name="Shape 2557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58" name="Shape 2558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59" name="Shape 2559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0" name="Shape 2560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1" name="Shape 2561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2" name="Shape 2562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564" name="Shape 2564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565" name="Shape 2565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566" name="Shape 2566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567" name="Shape 2567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8" name="Shape 2568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69" name="Shape 2569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0" name="Shape 2570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1" name="Shape 2571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2" name="Shape 2572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573" name="Shape 2573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4" name="Shape 2574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5" name="Shape 2575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6" name="Shape 2576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577" name="Shape 2577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578" name="Shape 2578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579" name="Shape 2579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580" name="Shape 2580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2582" name="Shape 2582"/>
          <p:cNvSpPr/>
          <p:nvPr/>
        </p:nvSpPr>
        <p:spPr>
          <a:xfrm>
            <a:off x="1862349" y="3287488"/>
            <a:ext cx="2846701" cy="805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4" h="21404" fill="norm" stroke="1" extrusionOk="0">
                <a:moveTo>
                  <a:pt x="17039" y="4532"/>
                </a:moveTo>
                <a:cubicBezTo>
                  <a:pt x="17619" y="6525"/>
                  <a:pt x="18278" y="8195"/>
                  <a:pt x="19000" y="9504"/>
                </a:cubicBezTo>
                <a:cubicBezTo>
                  <a:pt x="19550" y="10502"/>
                  <a:pt x="20142" y="11379"/>
                  <a:pt x="20674" y="12470"/>
                </a:cubicBezTo>
                <a:cubicBezTo>
                  <a:pt x="21167" y="13479"/>
                  <a:pt x="21600" y="14819"/>
                  <a:pt x="21594" y="16819"/>
                </a:cubicBezTo>
                <a:cubicBezTo>
                  <a:pt x="21584" y="20073"/>
                  <a:pt x="20666" y="21146"/>
                  <a:pt x="19653" y="21254"/>
                </a:cubicBezTo>
                <a:cubicBezTo>
                  <a:pt x="18550" y="21371"/>
                  <a:pt x="17257" y="21600"/>
                  <a:pt x="15957" y="21065"/>
                </a:cubicBezTo>
                <a:cubicBezTo>
                  <a:pt x="13351" y="19992"/>
                  <a:pt x="10869" y="16713"/>
                  <a:pt x="8555" y="12419"/>
                </a:cubicBezTo>
                <a:cubicBezTo>
                  <a:pt x="7185" y="9876"/>
                  <a:pt x="5869" y="6972"/>
                  <a:pt x="4457" y="4718"/>
                </a:cubicBezTo>
                <a:cubicBezTo>
                  <a:pt x="3039" y="2452"/>
                  <a:pt x="1539" y="865"/>
                  <a:pt x="0" y="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585" name="Group 2585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583" name="Shape 2583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Shape 25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592" name="Shape 259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611" name="Group 2611"/>
          <p:cNvGrpSpPr/>
          <p:nvPr/>
        </p:nvGrpSpPr>
        <p:grpSpPr>
          <a:xfrm>
            <a:off x="129604" y="6561857"/>
            <a:ext cx="7816643" cy="1111502"/>
            <a:chOff x="0" y="0"/>
            <a:chExt cx="7816641" cy="1111500"/>
          </a:xfrm>
        </p:grpSpPr>
        <p:sp>
          <p:nvSpPr>
            <p:cNvPr id="2593" name="Shape 2593"/>
            <p:cNvSpPr/>
            <p:nvPr/>
          </p:nvSpPr>
          <p:spPr>
            <a:xfrm>
              <a:off x="0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94" name="Shape 2594"/>
            <p:cNvSpPr/>
            <p:nvPr/>
          </p:nvSpPr>
          <p:spPr>
            <a:xfrm>
              <a:off x="1376476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95" name="Shape 2595"/>
            <p:cNvSpPr/>
            <p:nvPr/>
          </p:nvSpPr>
          <p:spPr>
            <a:xfrm>
              <a:off x="2752953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96" name="Shape 2596"/>
            <p:cNvSpPr/>
            <p:nvPr/>
          </p:nvSpPr>
          <p:spPr>
            <a:xfrm>
              <a:off x="4129430" y="271523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597" name="Shape 2597"/>
            <p:cNvSpPr/>
            <p:nvPr/>
          </p:nvSpPr>
          <p:spPr>
            <a:xfrm>
              <a:off x="5505908" y="271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4</a:t>
              </a:r>
            </a:p>
          </p:txBody>
        </p:sp>
        <p:grpSp>
          <p:nvGrpSpPr>
            <p:cNvPr id="2600" name="Group 2600"/>
            <p:cNvGrpSpPr/>
            <p:nvPr/>
          </p:nvGrpSpPr>
          <p:grpSpPr>
            <a:xfrm>
              <a:off x="6872859" y="224494"/>
              <a:ext cx="943783" cy="887007"/>
              <a:chOff x="0" y="0"/>
              <a:chExt cx="943782" cy="887006"/>
            </a:xfrm>
          </p:grpSpPr>
          <p:sp>
            <p:nvSpPr>
              <p:cNvPr id="2598" name="Shape 2598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599" name="Shape 2599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2601" name="Shape 2601"/>
            <p:cNvSpPr/>
            <p:nvPr/>
          </p:nvSpPr>
          <p:spPr>
            <a:xfrm>
              <a:off x="876126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2" name="Shape 2602"/>
            <p:cNvSpPr/>
            <p:nvPr/>
          </p:nvSpPr>
          <p:spPr>
            <a:xfrm>
              <a:off x="2246500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3" name="Shape 2603"/>
            <p:cNvSpPr/>
            <p:nvPr/>
          </p:nvSpPr>
          <p:spPr>
            <a:xfrm>
              <a:off x="3622978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4" name="Shape 2604"/>
            <p:cNvSpPr/>
            <p:nvPr/>
          </p:nvSpPr>
          <p:spPr>
            <a:xfrm>
              <a:off x="4999455" y="667997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9829" y="667997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06" name="Shape 2606"/>
            <p:cNvSpPr/>
            <p:nvPr/>
          </p:nvSpPr>
          <p:spPr>
            <a:xfrm>
              <a:off x="360931" y="0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607" name="Shape 2607"/>
            <p:cNvSpPr/>
            <p:nvPr/>
          </p:nvSpPr>
          <p:spPr>
            <a:xfrm>
              <a:off x="1873340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D</a:t>
              </a:r>
            </a:p>
          </p:txBody>
        </p:sp>
        <p:sp>
          <p:nvSpPr>
            <p:cNvPr id="2608" name="Shape 2608"/>
            <p:cNvSpPr/>
            <p:nvPr/>
          </p:nvSpPr>
          <p:spPr>
            <a:xfrm>
              <a:off x="3300512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C</a:t>
              </a:r>
            </a:p>
          </p:txBody>
        </p:sp>
        <p:sp>
          <p:nvSpPr>
            <p:cNvPr id="2609" name="Shape 2609"/>
            <p:cNvSpPr/>
            <p:nvPr/>
          </p:nvSpPr>
          <p:spPr>
            <a:xfrm>
              <a:off x="4559369" y="0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</a:t>
              </a:r>
            </a:p>
          </p:txBody>
        </p:sp>
        <p:sp>
          <p:nvSpPr>
            <p:cNvPr id="2610" name="Shape 2610"/>
            <p:cNvSpPr/>
            <p:nvPr/>
          </p:nvSpPr>
          <p:spPr>
            <a:xfrm>
              <a:off x="5968229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</p:grpSp>
      <p:grpSp>
        <p:nvGrpSpPr>
          <p:cNvPr id="2633" name="Group 2633"/>
          <p:cNvGrpSpPr/>
          <p:nvPr/>
        </p:nvGrpSpPr>
        <p:grpSpPr>
          <a:xfrm>
            <a:off x="129604" y="7686621"/>
            <a:ext cx="6470443" cy="2255902"/>
            <a:chOff x="0" y="0"/>
            <a:chExt cx="6470441" cy="2255901"/>
          </a:xfrm>
        </p:grpSpPr>
        <p:sp>
          <p:nvSpPr>
            <p:cNvPr id="2612" name="Shape 2612"/>
            <p:cNvSpPr/>
            <p:nvPr/>
          </p:nvSpPr>
          <p:spPr>
            <a:xfrm>
              <a:off x="0" y="717618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613" name="Shape 2613"/>
            <p:cNvSpPr/>
            <p:nvPr/>
          </p:nvSpPr>
          <p:spPr>
            <a:xfrm>
              <a:off x="1376476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614" name="Shape 2614"/>
            <p:cNvSpPr/>
            <p:nvPr/>
          </p:nvSpPr>
          <p:spPr>
            <a:xfrm>
              <a:off x="2752953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615" name="Shape 2615"/>
            <p:cNvSpPr/>
            <p:nvPr/>
          </p:nvSpPr>
          <p:spPr>
            <a:xfrm>
              <a:off x="4129430" y="717618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</a:lvl1pPr>
            </a:lstStyle>
            <a:p>
              <a:pPr/>
              <a:r>
                <a:t>3</a:t>
              </a:r>
            </a:p>
          </p:txBody>
        </p:sp>
        <p:grpSp>
          <p:nvGrpSpPr>
            <p:cNvPr id="2618" name="Group 2618"/>
            <p:cNvGrpSpPr/>
            <p:nvPr/>
          </p:nvGrpSpPr>
          <p:grpSpPr>
            <a:xfrm>
              <a:off x="5526659" y="670588"/>
              <a:ext cx="943783" cy="887008"/>
              <a:chOff x="0" y="0"/>
              <a:chExt cx="943782" cy="887006"/>
            </a:xfrm>
          </p:grpSpPr>
          <p:sp>
            <p:nvSpPr>
              <p:cNvPr id="2616" name="Shape 2616"/>
              <p:cNvSpPr/>
              <p:nvPr/>
            </p:nvSpPr>
            <p:spPr>
              <a:xfrm>
                <a:off x="0" y="0"/>
                <a:ext cx="943783" cy="887007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lnSpc>
                    <a:spcPct val="40000"/>
                  </a:lnSpc>
                </a:pPr>
              </a:p>
            </p:txBody>
          </p:sp>
          <p:sp>
            <p:nvSpPr>
              <p:cNvPr id="2617" name="Shape 2617"/>
              <p:cNvSpPr/>
              <p:nvPr/>
            </p:nvSpPr>
            <p:spPr>
              <a:xfrm>
                <a:off x="34872" y="4702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</a:lvl1pPr>
              </a:lstStyle>
              <a:p>
                <a:pPr/>
                <a:r>
                  <a:t>4</a:t>
                </a:r>
              </a:p>
            </p:txBody>
          </p:sp>
        </p:grpSp>
        <p:sp>
          <p:nvSpPr>
            <p:cNvPr id="2619" name="Shape 2619"/>
            <p:cNvSpPr/>
            <p:nvPr/>
          </p:nvSpPr>
          <p:spPr>
            <a:xfrm>
              <a:off x="876126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0" name="Shape 2620"/>
            <p:cNvSpPr/>
            <p:nvPr/>
          </p:nvSpPr>
          <p:spPr>
            <a:xfrm>
              <a:off x="2246500" y="1114092"/>
              <a:ext cx="51046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1" name="Shape 2621"/>
            <p:cNvSpPr/>
            <p:nvPr/>
          </p:nvSpPr>
          <p:spPr>
            <a:xfrm>
              <a:off x="3622978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2" name="Shape 2622"/>
            <p:cNvSpPr/>
            <p:nvPr/>
          </p:nvSpPr>
          <p:spPr>
            <a:xfrm>
              <a:off x="4999455" y="1114092"/>
              <a:ext cx="510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23" name="Shape 2623"/>
            <p:cNvSpPr/>
            <p:nvPr/>
          </p:nvSpPr>
          <p:spPr>
            <a:xfrm>
              <a:off x="360931" y="446094"/>
              <a:ext cx="1215647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out</a:t>
              </a:r>
            </a:p>
          </p:txBody>
        </p:sp>
        <p:sp>
          <p:nvSpPr>
            <p:cNvPr id="2624" name="Shape 2624"/>
            <p:cNvSpPr/>
            <p:nvPr/>
          </p:nvSpPr>
          <p:spPr>
            <a:xfrm>
              <a:off x="1873340" y="446094"/>
              <a:ext cx="94378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b="1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in</a:t>
              </a:r>
            </a:p>
          </p:txBody>
        </p:sp>
        <p:sp>
          <p:nvSpPr>
            <p:cNvPr id="2625" name="Shape 2625"/>
            <p:cNvSpPr/>
            <p:nvPr/>
          </p:nvSpPr>
          <p:spPr>
            <a:xfrm>
              <a:off x="3300512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626" name="Shape 2626"/>
            <p:cNvSpPr/>
            <p:nvPr/>
          </p:nvSpPr>
          <p:spPr>
            <a:xfrm>
              <a:off x="4566449" y="446094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W</a:t>
              </a:r>
            </a:p>
          </p:txBody>
        </p:sp>
        <p:cxnSp>
          <p:nvCxnSpPr>
            <p:cNvPr id="2627" name="Connector 2627"/>
            <p:cNvCxnSpPr>
              <a:stCxn id="2614" idx="0"/>
              <a:endCxn id="2615" idx="0"/>
            </p:cNvCxnSpPr>
            <p:nvPr/>
          </p:nvCxnSpPr>
          <p:spPr>
            <a:xfrm>
              <a:off x="3189972" y="1114091"/>
              <a:ext cx="137647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2628" name="Shape 2628"/>
            <p:cNvSpPr/>
            <p:nvPr/>
          </p:nvSpPr>
          <p:spPr>
            <a:xfrm>
              <a:off x="2691496" y="1619457"/>
              <a:ext cx="2133204" cy="63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  <p:sp>
          <p:nvSpPr>
            <p:cNvPr id="2716" name="Shape 2716"/>
            <p:cNvSpPr/>
            <p:nvPr/>
          </p:nvSpPr>
          <p:spPr>
            <a:xfrm>
              <a:off x="4360776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3942210" y="0"/>
              <a:ext cx="943783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B</a:t>
              </a:r>
            </a:p>
          </p:txBody>
        </p:sp>
        <p:sp>
          <p:nvSpPr>
            <p:cNvPr id="2717" name="Shape 2717"/>
            <p:cNvSpPr/>
            <p:nvPr/>
          </p:nvSpPr>
          <p:spPr>
            <a:xfrm>
              <a:off x="3004585" y="429055"/>
              <a:ext cx="401818" cy="33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fill="norm" stroke="1" extrusionOk="0">
                  <a:moveTo>
                    <a:pt x="0" y="16200"/>
                  </a:moveTo>
                  <a:cubicBezTo>
                    <a:pt x="5645" y="-5358"/>
                    <a:pt x="12845" y="-5400"/>
                    <a:pt x="21600" y="16074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2008609" y="30263"/>
              <a:ext cx="2133204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ACDE</a:t>
              </a:r>
            </a:p>
          </p:txBody>
        </p:sp>
      </p:grpSp>
      <p:sp>
        <p:nvSpPr>
          <p:cNvPr id="2634" name="Shape 2634"/>
          <p:cNvSpPr/>
          <p:nvPr/>
        </p:nvSpPr>
        <p:spPr>
          <a:xfrm>
            <a:off x="10638528" y="1218088"/>
            <a:ext cx="1969927" cy="5791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3" h="21600" fill="norm" stroke="1" extrusionOk="0">
                <a:moveTo>
                  <a:pt x="11893" y="21600"/>
                </a:moveTo>
                <a:cubicBezTo>
                  <a:pt x="12093" y="20621"/>
                  <a:pt x="12275" y="19641"/>
                  <a:pt x="12441" y="18662"/>
                </a:cubicBezTo>
                <a:cubicBezTo>
                  <a:pt x="12577" y="17857"/>
                  <a:pt x="12700" y="17054"/>
                  <a:pt x="12865" y="16249"/>
                </a:cubicBezTo>
                <a:cubicBezTo>
                  <a:pt x="12929" y="15935"/>
                  <a:pt x="13000" y="15621"/>
                  <a:pt x="13034" y="15307"/>
                </a:cubicBezTo>
                <a:cubicBezTo>
                  <a:pt x="13081" y="14889"/>
                  <a:pt x="13064" y="14469"/>
                  <a:pt x="12862" y="14057"/>
                </a:cubicBezTo>
                <a:cubicBezTo>
                  <a:pt x="12545" y="13412"/>
                  <a:pt x="11801" y="12807"/>
                  <a:pt x="11492" y="12176"/>
                </a:cubicBezTo>
                <a:cubicBezTo>
                  <a:pt x="10923" y="11018"/>
                  <a:pt x="11739" y="9903"/>
                  <a:pt x="13997" y="9006"/>
                </a:cubicBezTo>
                <a:cubicBezTo>
                  <a:pt x="15568" y="8382"/>
                  <a:pt x="17722" y="7965"/>
                  <a:pt x="19187" y="7310"/>
                </a:cubicBezTo>
                <a:cubicBezTo>
                  <a:pt x="21052" y="6475"/>
                  <a:pt x="21600" y="5354"/>
                  <a:pt x="20226" y="4407"/>
                </a:cubicBezTo>
                <a:cubicBezTo>
                  <a:pt x="18246" y="3045"/>
                  <a:pt x="13541" y="2730"/>
                  <a:pt x="9550" y="2192"/>
                </a:cubicBezTo>
                <a:cubicBezTo>
                  <a:pt x="5980" y="1711"/>
                  <a:pt x="2720" y="968"/>
                  <a:pt x="0" y="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635" name="Shape 2635"/>
          <p:cNvSpPr/>
          <p:nvPr/>
        </p:nvSpPr>
        <p:spPr>
          <a:xfrm>
            <a:off x="610043" y="6421996"/>
            <a:ext cx="7120899" cy="318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360" fill="norm" stroke="1" extrusionOk="0">
                <a:moveTo>
                  <a:pt x="0" y="15077"/>
                </a:moveTo>
                <a:cubicBezTo>
                  <a:pt x="646" y="1911"/>
                  <a:pt x="1630" y="-3165"/>
                  <a:pt x="2538" y="1974"/>
                </a:cubicBezTo>
                <a:cubicBezTo>
                  <a:pt x="3112" y="5223"/>
                  <a:pt x="3618" y="12537"/>
                  <a:pt x="4218" y="13425"/>
                </a:cubicBezTo>
                <a:cubicBezTo>
                  <a:pt x="4898" y="14431"/>
                  <a:pt x="5531" y="6918"/>
                  <a:pt x="6212" y="7142"/>
                </a:cubicBezTo>
                <a:cubicBezTo>
                  <a:pt x="6888" y="7365"/>
                  <a:pt x="7497" y="15180"/>
                  <a:pt x="8174" y="15393"/>
                </a:cubicBezTo>
                <a:cubicBezTo>
                  <a:pt x="8987" y="15648"/>
                  <a:pt x="9725" y="4903"/>
                  <a:pt x="10537" y="6838"/>
                </a:cubicBezTo>
                <a:cubicBezTo>
                  <a:pt x="11182" y="8374"/>
                  <a:pt x="11746" y="18435"/>
                  <a:pt x="12404" y="16648"/>
                </a:cubicBezTo>
                <a:cubicBezTo>
                  <a:pt x="12953" y="15159"/>
                  <a:pt x="13370" y="7132"/>
                  <a:pt x="13907" y="4573"/>
                </a:cubicBezTo>
                <a:cubicBezTo>
                  <a:pt x="14703" y="777"/>
                  <a:pt x="15468" y="11124"/>
                  <a:pt x="16271" y="13999"/>
                </a:cubicBezTo>
                <a:cubicBezTo>
                  <a:pt x="17066" y="16850"/>
                  <a:pt x="17846" y="10353"/>
                  <a:pt x="18639" y="7745"/>
                </a:cubicBezTo>
                <a:cubicBezTo>
                  <a:pt x="19660" y="4384"/>
                  <a:pt x="20713" y="8146"/>
                  <a:pt x="21600" y="18360"/>
                </a:cubicBezTo>
              </a:path>
            </a:pathLst>
          </a:custGeom>
          <a:ln w="1016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685" name="Group 2685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683" name="Group 2683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636" name="Shape 2636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637" name="Shape 2637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638" name="Shape 2638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639" name="Shape 2639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640" name="Shape 2640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641" name="Shape 2641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642" name="Shape 2642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643" name="Shape 2643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644" name="Shape 2644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645" name="Shape 2645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646" name="Shape 2646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647" name="Shape 2647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648" name="Shape 2648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649" name="Shape 2649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650" name="Shape 2650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651" name="Shape 2651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2" name="Shape 2652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3" name="Shape 2653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4" name="Shape 2654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5" name="Shape 2655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6" name="Shape 2656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7" name="Shape 2657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8" name="Shape 2658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59" name="Shape 2659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0" name="Shape 2660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1" name="Shape 2661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2" name="Shape 2662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3" name="Shape 2663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4" name="Shape 2664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5" name="Shape 2665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6" name="Shape 2666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7" name="Shape 2667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8" name="Shape 2668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69" name="Shape 2669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70" name="Shape 2670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71" name="Shape 2671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72" name="Shape 2672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73" name="Shape 2673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74" name="Shape 2674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677" name="Group 2677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675" name="Shape 2675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676" name="Shape 2676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680" name="Group 2680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678" name="Shape 2678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679" name="Shape 2679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681" name="Shape 2681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682" name="Shape 2682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684" name="Shape 2684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686" name="Shape 2686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687" name="Shape 2687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712" name="Group 2712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688" name="Shape 2688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89" name="Shape 2689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90" name="Shape 2690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91" name="Shape 2691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92" name="Shape 2692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93" name="Shape 2693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694" name="Shape 2694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695" name="Shape 2695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696" name="Shape 2696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697" name="Shape 2697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698" name="Shape 2698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699" name="Shape 2699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0" name="Shape 2700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1" name="Shape 2701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2" name="Shape 2702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3" name="Shape 2703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704" name="Shape 2704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5" name="Shape 2705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6" name="Shape 2706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7" name="Shape 2707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08" name="Shape 2708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709" name="Shape 2709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710" name="Shape 2710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711" name="Shape 2711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grpSp>
        <p:nvGrpSpPr>
          <p:cNvPr id="2715" name="Group 2715"/>
          <p:cNvGrpSpPr/>
          <p:nvPr/>
        </p:nvGrpSpPr>
        <p:grpSpPr>
          <a:xfrm>
            <a:off x="-222827" y="1494832"/>
            <a:ext cx="7175305" cy="700998"/>
            <a:chOff x="0" y="0"/>
            <a:chExt cx="7175304" cy="700997"/>
          </a:xfrm>
        </p:grpSpPr>
        <p:sp>
          <p:nvSpPr>
            <p:cNvPr id="2713" name="Shape 2713"/>
            <p:cNvSpPr/>
            <p:nvPr/>
          </p:nvSpPr>
          <p:spPr>
            <a:xfrm>
              <a:off x="517237" y="0"/>
              <a:ext cx="6432343" cy="700998"/>
            </a:xfrm>
            <a:prstGeom prst="rect">
              <a:avLst/>
            </a:prstGeom>
            <a:solidFill>
              <a:srgbClr val="FFE5E0">
                <a:alpha val="59853"/>
              </a:srgbClr>
            </a:solidFill>
            <a:ln w="38100" cap="flat">
              <a:solidFill>
                <a:srgbClr val="BB5C1A">
                  <a:alpha val="59853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14" name="Shape 2714"/>
            <p:cNvSpPr/>
            <p:nvPr/>
          </p:nvSpPr>
          <p:spPr>
            <a:xfrm>
              <a:off x="0" y="135561"/>
              <a:ext cx="7175305" cy="495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Constructing the Product Graph (PG)</a:t>
            </a:r>
          </a:p>
        </p:txBody>
      </p:sp>
      <p:sp>
        <p:nvSpPr>
          <p:cNvPr id="2720" name="Shape 272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70" name="Group 2770"/>
          <p:cNvGrpSpPr/>
          <p:nvPr/>
        </p:nvGrpSpPr>
        <p:grpSpPr>
          <a:xfrm>
            <a:off x="7009910" y="1076726"/>
            <a:ext cx="5392822" cy="7733472"/>
            <a:chOff x="0" y="0"/>
            <a:chExt cx="5392821" cy="7733470"/>
          </a:xfrm>
        </p:grpSpPr>
        <p:grpSp>
          <p:nvGrpSpPr>
            <p:cNvPr id="2768" name="Group 2768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721" name="Shape 2721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722" name="Shape 2722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723" name="Shape 2723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724" name="Shape 2724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725" name="Shape 2725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726" name="Shape 2726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727" name="Shape 2727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728" name="Shape 2728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729" name="Shape 2729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730" name="Shape 2730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731" name="Shape 2731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732" name="Shape 2732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733" name="Shape 2733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734" name="Shape 2734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735" name="Shape 2735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736" name="Shape 2736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37" name="Shape 2737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38" name="Shape 2738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39" name="Shape 2739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0" name="Shape 2740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1" name="Shape 2741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2" name="Shape 2742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3" name="Shape 2743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4" name="Shape 2744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5" name="Shape 2745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6" name="Shape 2746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7" name="Shape 2747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8" name="Shape 2748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49" name="Shape 2749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0" name="Shape 2750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1" name="Shape 2751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2" name="Shape 2752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3" name="Shape 2753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4" name="Shape 2754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5" name="Shape 2755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6" name="Shape 2756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7" name="Shape 2757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8" name="Shape 2758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59" name="Shape 2759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762" name="Group 2762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760" name="Shape 2760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761" name="Shape 2761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765" name="Group 2765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763" name="Shape 2763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764" name="Shape 2764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766" name="Shape 2766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767" name="Shape 2767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769" name="Shape 2769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2771" name="Shape 2771"/>
          <p:cNvSpPr/>
          <p:nvPr/>
        </p:nvSpPr>
        <p:spPr>
          <a:xfrm>
            <a:off x="9064930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772" name="Shape 2772"/>
          <p:cNvSpPr/>
          <p:nvPr/>
        </p:nvSpPr>
        <p:spPr>
          <a:xfrm>
            <a:off x="10807182" y="78092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grpSp>
        <p:nvGrpSpPr>
          <p:cNvPr id="2797" name="Group 2797"/>
          <p:cNvGrpSpPr/>
          <p:nvPr/>
        </p:nvGrpSpPr>
        <p:grpSpPr>
          <a:xfrm>
            <a:off x="153558" y="2447240"/>
            <a:ext cx="6776325" cy="4101355"/>
            <a:chOff x="0" y="0"/>
            <a:chExt cx="6776324" cy="4101354"/>
          </a:xfrm>
        </p:grpSpPr>
        <p:sp>
          <p:nvSpPr>
            <p:cNvPr id="2773" name="Shape 2773"/>
            <p:cNvSpPr/>
            <p:nvPr/>
          </p:nvSpPr>
          <p:spPr>
            <a:xfrm flipH="1" flipV="1">
              <a:off x="4166532" y="849986"/>
              <a:ext cx="1263684" cy="70247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74" name="Shape 2774"/>
            <p:cNvSpPr/>
            <p:nvPr/>
          </p:nvSpPr>
          <p:spPr>
            <a:xfrm flipV="1">
              <a:off x="5441918" y="547460"/>
              <a:ext cx="319483" cy="96820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75" name="Shape 2775"/>
            <p:cNvSpPr/>
            <p:nvPr/>
          </p:nvSpPr>
          <p:spPr>
            <a:xfrm flipH="1" flipV="1">
              <a:off x="5873113" y="2679304"/>
              <a:ext cx="233651" cy="10725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76" name="Shape 2776"/>
            <p:cNvSpPr/>
            <p:nvPr/>
          </p:nvSpPr>
          <p:spPr>
            <a:xfrm flipH="1" flipV="1">
              <a:off x="271359" y="375630"/>
              <a:ext cx="816595" cy="196915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77" name="Shape 2777"/>
            <p:cNvSpPr/>
            <p:nvPr/>
          </p:nvSpPr>
          <p:spPr>
            <a:xfrm flipH="1" flipV="1">
              <a:off x="866752" y="413792"/>
              <a:ext cx="1218183" cy="121818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78" name="Shape 2778"/>
            <p:cNvSpPr/>
            <p:nvPr/>
          </p:nvSpPr>
          <p:spPr>
            <a:xfrm>
              <a:off x="958295" y="1416140"/>
              <a:ext cx="5686987" cy="1422095"/>
            </a:xfrm>
            <a:prstGeom prst="ellipse">
              <a:avLst/>
            </a:prstGeom>
            <a:solidFill>
              <a:srgbClr val="FFEDB4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779" name="Shape 2779"/>
            <p:cNvSpPr/>
            <p:nvPr/>
          </p:nvSpPr>
          <p:spPr>
            <a:xfrm>
              <a:off x="455759" y="1863774"/>
              <a:ext cx="872333" cy="7790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B</a:t>
              </a:r>
            </a:p>
          </p:txBody>
        </p:sp>
        <p:sp>
          <p:nvSpPr>
            <p:cNvPr id="2780" name="Shape 2780"/>
            <p:cNvSpPr/>
            <p:nvPr/>
          </p:nvSpPr>
          <p:spPr>
            <a:xfrm>
              <a:off x="1945624" y="994365"/>
              <a:ext cx="664900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A</a:t>
              </a:r>
            </a:p>
          </p:txBody>
        </p:sp>
        <p:sp>
          <p:nvSpPr>
            <p:cNvPr id="2781" name="Shape 2781"/>
            <p:cNvSpPr/>
            <p:nvPr/>
          </p:nvSpPr>
          <p:spPr>
            <a:xfrm>
              <a:off x="5442750" y="1544412"/>
              <a:ext cx="762344" cy="802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D</a:t>
              </a:r>
            </a:p>
          </p:txBody>
        </p:sp>
        <p:sp>
          <p:nvSpPr>
            <p:cNvPr id="2782" name="Shape 2782"/>
            <p:cNvSpPr/>
            <p:nvPr/>
          </p:nvSpPr>
          <p:spPr>
            <a:xfrm>
              <a:off x="5782194" y="2042819"/>
              <a:ext cx="687244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E</a:t>
              </a:r>
            </a:p>
          </p:txBody>
        </p:sp>
        <p:sp>
          <p:nvSpPr>
            <p:cNvPr id="2783" name="Shape 2783"/>
            <p:cNvSpPr/>
            <p:nvPr/>
          </p:nvSpPr>
          <p:spPr>
            <a:xfrm>
              <a:off x="895400" y="1960041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4" name="Shape 2784"/>
            <p:cNvSpPr/>
            <p:nvPr/>
          </p:nvSpPr>
          <p:spPr>
            <a:xfrm>
              <a:off x="1976902" y="1456595"/>
              <a:ext cx="233236" cy="256249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5" name="Shape 2785"/>
            <p:cNvSpPr/>
            <p:nvPr/>
          </p:nvSpPr>
          <p:spPr>
            <a:xfrm>
              <a:off x="5281167" y="1413953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6" name="Shape 2786"/>
            <p:cNvSpPr/>
            <p:nvPr/>
          </p:nvSpPr>
          <p:spPr>
            <a:xfrm>
              <a:off x="5753688" y="2517560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7" name="Shape 2787"/>
            <p:cNvSpPr/>
            <p:nvPr/>
          </p:nvSpPr>
          <p:spPr>
            <a:xfrm>
              <a:off x="4054395" y="1701226"/>
              <a:ext cx="233236" cy="256248"/>
            </a:xfrm>
            <a:prstGeom prst="ellipse">
              <a:avLst/>
            </a:prstGeom>
            <a:solidFill>
              <a:srgbClr val="000000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88" name="Shape 2788"/>
            <p:cNvSpPr/>
            <p:nvPr/>
          </p:nvSpPr>
          <p:spPr>
            <a:xfrm>
              <a:off x="3784278" y="1953604"/>
              <a:ext cx="773469" cy="833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/>
              <a:r>
                <a:t>C</a:t>
              </a:r>
            </a:p>
          </p:txBody>
        </p:sp>
        <p:sp>
          <p:nvSpPr>
            <p:cNvPr id="2789" name="Shape 2789"/>
            <p:cNvSpPr/>
            <p:nvPr/>
          </p:nvSpPr>
          <p:spPr>
            <a:xfrm>
              <a:off x="4138833" y="1864430"/>
              <a:ext cx="1747144" cy="75561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0" name="Shape 2790"/>
            <p:cNvSpPr/>
            <p:nvPr/>
          </p:nvSpPr>
          <p:spPr>
            <a:xfrm flipV="1">
              <a:off x="1142790" y="1831137"/>
              <a:ext cx="3080356" cy="241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1" name="Shape 2791"/>
            <p:cNvSpPr/>
            <p:nvPr/>
          </p:nvSpPr>
          <p:spPr>
            <a:xfrm>
              <a:off x="2107067" y="1576488"/>
              <a:ext cx="2011492" cy="213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2" name="Shape 2792"/>
            <p:cNvSpPr/>
            <p:nvPr/>
          </p:nvSpPr>
          <p:spPr>
            <a:xfrm flipV="1">
              <a:off x="4086428" y="1511407"/>
              <a:ext cx="1423892" cy="343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793" name="Shape 2793"/>
            <p:cNvSpPr/>
            <p:nvPr/>
          </p:nvSpPr>
          <p:spPr>
            <a:xfrm>
              <a:off x="5449906" y="3107055"/>
              <a:ext cx="1326419" cy="994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Z</a:t>
              </a:r>
            </a:p>
          </p:txBody>
        </p:sp>
        <p:sp>
          <p:nvSpPr>
            <p:cNvPr id="2794" name="Shape 2794"/>
            <p:cNvSpPr/>
            <p:nvPr/>
          </p:nvSpPr>
          <p:spPr>
            <a:xfrm>
              <a:off x="5225130" y="0"/>
              <a:ext cx="1326419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Y</a:t>
              </a:r>
            </a:p>
          </p:txBody>
        </p:sp>
        <p:sp>
          <p:nvSpPr>
            <p:cNvPr id="2795" name="Shape 2795"/>
            <p:cNvSpPr/>
            <p:nvPr/>
          </p:nvSpPr>
          <p:spPr>
            <a:xfrm>
              <a:off x="3553816" y="92508"/>
              <a:ext cx="1326418" cy="994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X</a:t>
              </a:r>
            </a:p>
          </p:txBody>
        </p:sp>
        <p:sp>
          <p:nvSpPr>
            <p:cNvPr id="2796" name="Shape 2796"/>
            <p:cNvSpPr/>
            <p:nvPr/>
          </p:nvSpPr>
          <p:spPr>
            <a:xfrm>
              <a:off x="-1" y="239370"/>
              <a:ext cx="1584253" cy="11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lnTo>
                    <a:pt x="1901" y="6800"/>
                  </a:lnTo>
                  <a:close/>
                </a:path>
              </a:pathLst>
            </a:custGeom>
            <a:solidFill>
              <a:srgbClr val="BFD0F2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pPr/>
              <a:r>
                <a:t>W</a:t>
              </a:r>
            </a:p>
          </p:txBody>
        </p:sp>
      </p:grpSp>
      <p:sp>
        <p:nvSpPr>
          <p:cNvPr id="2798" name="Shape 2798"/>
          <p:cNvSpPr/>
          <p:nvPr/>
        </p:nvSpPr>
        <p:spPr>
          <a:xfrm>
            <a:off x="756186" y="7744399"/>
            <a:ext cx="785147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Compact representation of all paths through</a:t>
            </a:r>
          </a:p>
          <a:p>
            <a:pPr>
              <a:defRPr sz="3200"/>
            </a:pPr>
            <a:r>
              <a:t>the topology subject to policy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                                            Mechanisms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787400" y="2328995"/>
            <a:ext cx="11430000" cy="7229949"/>
          </a:xfrm>
          <a:prstGeom prst="rect">
            <a:avLst/>
          </a:prstGeom>
        </p:spPr>
        <p:txBody>
          <a:bodyPr/>
          <a:lstStyle/>
          <a:p>
            <a:pPr/>
            <a:r>
              <a:t>Objectives:  Network-wide</a:t>
            </a:r>
          </a:p>
          <a:p>
            <a:pPr lvl="1"/>
            <a:r>
              <a:t>Prefer traffic to go through AT&amp;T over Sprint</a:t>
            </a:r>
          </a:p>
          <a:p>
            <a:pPr lvl="1"/>
            <a:r>
              <a:t>Don’t use our network as transit between A and B</a:t>
            </a:r>
          </a:p>
          <a:p>
            <a:pPr lvl="1"/>
            <a:r>
              <a:t>Traffic must stay within national boundaries</a:t>
            </a:r>
          </a:p>
          <a:p>
            <a:pPr lvl="1"/>
            <a:r>
              <a:t>Adhere to policies even when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  <a:r>
              <a:t> occur</a:t>
            </a:r>
          </a:p>
          <a:p>
            <a:pPr/>
            <a:r>
              <a:t>Mechanisms:  Device-by-Device</a:t>
            </a:r>
          </a:p>
          <a:p>
            <a:pPr lvl="1"/>
            <a:r>
              <a:t>Local decisions made independently on each device</a:t>
            </a:r>
          </a:p>
          <a:p>
            <a:pPr lvl="1"/>
            <a:r>
              <a:t>Several device-level actions together imply some higher-level behavior</a:t>
            </a:r>
          </a:p>
          <a:p>
            <a:pPr lvl="1"/>
          </a:p>
          <a:p>
            <a:pPr lvl="1"/>
          </a:p>
          <a:p>
            <a:pPr lvl="1"/>
            <a:r>
              <a:t>Failures interact with local decision-making algorithms in complex ways</a:t>
            </a:r>
          </a:p>
        </p:txBody>
      </p:sp>
      <p:sp>
        <p:nvSpPr>
          <p:cNvPr id="121" name="Shape 121"/>
          <p:cNvSpPr/>
          <p:nvPr/>
        </p:nvSpPr>
        <p:spPr>
          <a:xfrm>
            <a:off x="3656893" y="884509"/>
            <a:ext cx="518180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5733771" y="355149"/>
            <a:ext cx="8260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/>
            <a:r>
              <a:t>GAP</a:t>
            </a:r>
          </a:p>
        </p:txBody>
      </p:sp>
      <p:pic>
        <p:nvPicPr>
          <p:cNvPr id="123" name="Untitled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9184" y="2226533"/>
            <a:ext cx="3153039" cy="314212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2384305" y="7589118"/>
            <a:ext cx="905708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i="1"/>
            </a:pPr>
            <a:r>
              <a:t>“a large backbone network may have a thousand different policies</a:t>
            </a:r>
          </a:p>
          <a:p>
            <a:pPr>
              <a:defRPr i="1"/>
            </a:pPr>
            <a:r>
              <a:t>configured across hundreds of routers” </a:t>
            </a:r>
            <a:r>
              <a:rPr i="0"/>
              <a:t>[Feamster 2005]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Shape 28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PG Minimization (Loop analysis)</a:t>
            </a:r>
          </a:p>
        </p:txBody>
      </p:sp>
      <p:sp>
        <p:nvSpPr>
          <p:cNvPr id="2801" name="Shape 28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51" name="Group 2851"/>
          <p:cNvGrpSpPr/>
          <p:nvPr/>
        </p:nvGrpSpPr>
        <p:grpSpPr>
          <a:xfrm>
            <a:off x="822396" y="1572672"/>
            <a:ext cx="5392822" cy="7733471"/>
            <a:chOff x="0" y="0"/>
            <a:chExt cx="5392821" cy="7733470"/>
          </a:xfrm>
        </p:grpSpPr>
        <p:grpSp>
          <p:nvGrpSpPr>
            <p:cNvPr id="2849" name="Group 2849"/>
            <p:cNvGrpSpPr/>
            <p:nvPr/>
          </p:nvGrpSpPr>
          <p:grpSpPr>
            <a:xfrm>
              <a:off x="0" y="0"/>
              <a:ext cx="5392822" cy="7733471"/>
              <a:chOff x="0" y="0"/>
              <a:chExt cx="5392821" cy="7733470"/>
            </a:xfrm>
          </p:grpSpPr>
          <p:sp>
            <p:nvSpPr>
              <p:cNvPr id="2802" name="Shape 2802"/>
              <p:cNvSpPr/>
              <p:nvPr/>
            </p:nvSpPr>
            <p:spPr>
              <a:xfrm>
                <a:off x="2548203" y="0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start</a:t>
                </a:r>
              </a:p>
            </p:txBody>
          </p:sp>
          <p:sp>
            <p:nvSpPr>
              <p:cNvPr id="2803" name="Shape 2803"/>
              <p:cNvSpPr/>
              <p:nvPr/>
            </p:nvSpPr>
            <p:spPr>
              <a:xfrm>
                <a:off x="665360" y="1108548"/>
                <a:ext cx="874039" cy="7929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(W,1,1)</a:t>
                </a:r>
              </a:p>
            </p:txBody>
          </p:sp>
          <p:sp>
            <p:nvSpPr>
              <p:cNvPr id="2804" name="Shape 2804"/>
              <p:cNvSpPr/>
              <p:nvPr/>
            </p:nvSpPr>
            <p:spPr>
              <a:xfrm>
                <a:off x="1949228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(Z,1,1)</a:t>
                </a:r>
              </a:p>
            </p:txBody>
          </p:sp>
          <p:sp>
            <p:nvSpPr>
              <p:cNvPr id="2805" name="Shape 2805"/>
              <p:cNvSpPr/>
              <p:nvPr/>
            </p:nvSpPr>
            <p:spPr>
              <a:xfrm>
                <a:off x="3234006" y="1108548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(Y,1,1)</a:t>
                </a:r>
              </a:p>
            </p:txBody>
          </p:sp>
          <p:sp>
            <p:nvSpPr>
              <p:cNvPr id="2806" name="Shape 2806"/>
              <p:cNvSpPr/>
              <p:nvPr/>
            </p:nvSpPr>
            <p:spPr>
              <a:xfrm>
                <a:off x="4518783" y="112457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(X,1,1)</a:t>
                </a:r>
              </a:p>
            </p:txBody>
          </p:sp>
          <p:sp>
            <p:nvSpPr>
              <p:cNvPr id="2807" name="Shape 2807"/>
              <p:cNvSpPr/>
              <p:nvPr/>
            </p:nvSpPr>
            <p:spPr>
              <a:xfrm>
                <a:off x="0" y="2255196"/>
                <a:ext cx="874038" cy="7929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 -,2)</a:t>
                </a:r>
              </a:p>
            </p:txBody>
          </p:sp>
          <p:sp>
            <p:nvSpPr>
              <p:cNvPr id="2808" name="Shape 2808"/>
              <p:cNvSpPr/>
              <p:nvPr/>
            </p:nvSpPr>
            <p:spPr>
              <a:xfrm>
                <a:off x="1307294" y="2267896"/>
                <a:ext cx="874038" cy="792948"/>
              </a:xfrm>
              <a:prstGeom prst="ellipse">
                <a:avLst/>
              </a:prstGeom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-,2)</a:t>
                </a:r>
              </a:p>
            </p:txBody>
          </p:sp>
          <p:sp>
            <p:nvSpPr>
              <p:cNvPr id="2809" name="Shape 2809"/>
              <p:cNvSpPr/>
              <p:nvPr/>
            </p:nvSpPr>
            <p:spPr>
              <a:xfrm>
                <a:off x="665360" y="34329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 -,2)</a:t>
                </a:r>
              </a:p>
            </p:txBody>
          </p:sp>
          <p:sp>
            <p:nvSpPr>
              <p:cNvPr id="2810" name="Shape 2810"/>
              <p:cNvSpPr/>
              <p:nvPr/>
            </p:nvSpPr>
            <p:spPr>
              <a:xfrm>
                <a:off x="2502834" y="2255196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(E, -,2)</a:t>
                </a:r>
              </a:p>
            </p:txBody>
          </p:sp>
          <p:sp>
            <p:nvSpPr>
              <p:cNvPr id="2811" name="Shape 2811"/>
              <p:cNvSpPr/>
              <p:nvPr/>
            </p:nvSpPr>
            <p:spPr>
              <a:xfrm>
                <a:off x="3835162" y="2242615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(D,2,2)</a:t>
                </a:r>
              </a:p>
            </p:txBody>
          </p:sp>
          <p:sp>
            <p:nvSpPr>
              <p:cNvPr id="2812" name="Shape 2812"/>
              <p:cNvSpPr/>
              <p:nvPr/>
            </p:nvSpPr>
            <p:spPr>
              <a:xfrm>
                <a:off x="3835162" y="3445667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(C,3,2)</a:t>
                </a:r>
              </a:p>
            </p:txBody>
          </p:sp>
          <p:sp>
            <p:nvSpPr>
              <p:cNvPr id="2813" name="Shape 2813"/>
              <p:cNvSpPr/>
              <p:nvPr/>
            </p:nvSpPr>
            <p:spPr>
              <a:xfrm>
                <a:off x="2502834" y="3445667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(D, -,2)</a:t>
                </a:r>
              </a:p>
            </p:txBody>
          </p:sp>
          <p:sp>
            <p:nvSpPr>
              <p:cNvPr id="2814" name="Shape 2814"/>
              <p:cNvSpPr/>
              <p:nvPr/>
            </p:nvSpPr>
            <p:spPr>
              <a:xfrm>
                <a:off x="3835162" y="4623319"/>
                <a:ext cx="874038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(A,4,2)</a:t>
                </a:r>
              </a:p>
            </p:txBody>
          </p:sp>
          <p:sp>
            <p:nvSpPr>
              <p:cNvPr id="2815" name="Shape 2815"/>
              <p:cNvSpPr/>
              <p:nvPr/>
            </p:nvSpPr>
            <p:spPr>
              <a:xfrm>
                <a:off x="2506560" y="4623319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(B, -,3)</a:t>
                </a:r>
              </a:p>
            </p:txBody>
          </p:sp>
          <p:sp>
            <p:nvSpPr>
              <p:cNvPr id="2816" name="Shape 2816"/>
              <p:cNvSpPr/>
              <p:nvPr/>
            </p:nvSpPr>
            <p:spPr>
              <a:xfrm>
                <a:off x="3147849" y="6940523"/>
                <a:ext cx="874039" cy="792948"/>
              </a:xfrm>
              <a:prstGeom prst="ellipse">
                <a:avLst/>
              </a:prstGeom>
              <a:solidFill>
                <a:srgbClr val="FFFFFF"/>
              </a:solidFill>
              <a:ln w="1905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40000"/>
                  </a:lnSpc>
                  <a:defRPr sz="1900"/>
                </a:lvl1pPr>
              </a:lstStyle>
              <a:p>
                <a:pPr/>
                <a:r>
                  <a:t>end</a:t>
                </a:r>
              </a:p>
            </p:txBody>
          </p:sp>
          <p:sp>
            <p:nvSpPr>
              <p:cNvPr id="2817" name="Shape 2817"/>
              <p:cNvSpPr/>
              <p:nvPr/>
            </p:nvSpPr>
            <p:spPr>
              <a:xfrm flipH="1">
                <a:off x="1231442" y="378086"/>
                <a:ext cx="1304043" cy="743364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18" name="Shape 2818"/>
              <p:cNvSpPr/>
              <p:nvPr/>
            </p:nvSpPr>
            <p:spPr>
              <a:xfrm flipH="1">
                <a:off x="2528388" y="691937"/>
                <a:ext cx="163252" cy="4675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19" name="Shape 2819"/>
              <p:cNvSpPr/>
              <p:nvPr/>
            </p:nvSpPr>
            <p:spPr>
              <a:xfrm>
                <a:off x="3236059" y="710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0" name="Shape 2820"/>
              <p:cNvSpPr/>
              <p:nvPr/>
            </p:nvSpPr>
            <p:spPr>
              <a:xfrm>
                <a:off x="3418818" y="341434"/>
                <a:ext cx="1284001" cy="83112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1" name="Shape 2821"/>
              <p:cNvSpPr/>
              <p:nvPr/>
            </p:nvSpPr>
            <p:spPr>
              <a:xfrm>
                <a:off x="3871059" y="1853943"/>
                <a:ext cx="228400" cy="4322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2" name="Shape 2822"/>
              <p:cNvSpPr/>
              <p:nvPr/>
            </p:nvSpPr>
            <p:spPr>
              <a:xfrm>
                <a:off x="1303329" y="1856332"/>
                <a:ext cx="212824" cy="474977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3" name="Shape 2823"/>
              <p:cNvSpPr/>
              <p:nvPr/>
            </p:nvSpPr>
            <p:spPr>
              <a:xfrm flipH="1">
                <a:off x="4458627" y="1826404"/>
                <a:ext cx="211309" cy="4748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4" name="Shape 2824"/>
              <p:cNvSpPr/>
              <p:nvPr/>
            </p:nvSpPr>
            <p:spPr>
              <a:xfrm flipH="1">
                <a:off x="649595" y="1855561"/>
                <a:ext cx="211309" cy="474892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5" name="Shape 2825"/>
              <p:cNvSpPr/>
              <p:nvPr/>
            </p:nvSpPr>
            <p:spPr>
              <a:xfrm flipH="1">
                <a:off x="1242494" y="2997306"/>
                <a:ext cx="272340" cy="464367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6" name="Shape 2826"/>
              <p:cNvSpPr/>
              <p:nvPr/>
            </p:nvSpPr>
            <p:spPr>
              <a:xfrm>
                <a:off x="654693" y="3006305"/>
                <a:ext cx="228400" cy="496699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7" name="Shape 2827"/>
              <p:cNvSpPr/>
              <p:nvPr/>
            </p:nvSpPr>
            <p:spPr>
              <a:xfrm>
                <a:off x="2582988" y="1858720"/>
                <a:ext cx="244646" cy="42143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8" name="Shape 2828"/>
              <p:cNvSpPr/>
              <p:nvPr/>
            </p:nvSpPr>
            <p:spPr>
              <a:xfrm>
                <a:off x="4272180" y="3046733"/>
                <a:ext cx="1" cy="41053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29" name="Shape 2829"/>
              <p:cNvSpPr/>
              <p:nvPr/>
            </p:nvSpPr>
            <p:spPr>
              <a:xfrm>
                <a:off x="4272180" y="4243079"/>
                <a:ext cx="1" cy="38673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0" name="Shape 2830"/>
              <p:cNvSpPr/>
              <p:nvPr/>
            </p:nvSpPr>
            <p:spPr>
              <a:xfrm>
                <a:off x="4272180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1" name="Shape 2831"/>
              <p:cNvSpPr/>
              <p:nvPr/>
            </p:nvSpPr>
            <p:spPr>
              <a:xfrm>
                <a:off x="1452951" y="4052716"/>
                <a:ext cx="1137768" cy="7091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2" name="Shape 2832"/>
              <p:cNvSpPr/>
              <p:nvPr/>
            </p:nvSpPr>
            <p:spPr>
              <a:xfrm>
                <a:off x="2939853" y="5413237"/>
                <a:ext cx="1" cy="42266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3" name="Shape 2833"/>
              <p:cNvSpPr/>
              <p:nvPr/>
            </p:nvSpPr>
            <p:spPr>
              <a:xfrm flipH="1" flipV="1">
                <a:off x="1346597" y="4169191"/>
                <a:ext cx="1157980" cy="74192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4" name="Shape 2834"/>
              <p:cNvSpPr/>
              <p:nvPr/>
            </p:nvSpPr>
            <p:spPr>
              <a:xfrm>
                <a:off x="1538434" y="3734506"/>
                <a:ext cx="979495" cy="629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5" name="Shape 2835"/>
              <p:cNvSpPr/>
              <p:nvPr/>
            </p:nvSpPr>
            <p:spPr>
              <a:xfrm flipH="1">
                <a:off x="1560705" y="3915948"/>
                <a:ext cx="940243" cy="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6" name="Shape 2836"/>
              <p:cNvSpPr/>
              <p:nvPr/>
            </p:nvSpPr>
            <p:spPr>
              <a:xfrm flipH="1">
                <a:off x="1416438" y="2757181"/>
                <a:ext cx="1112337" cy="7786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7" name="Shape 2837"/>
              <p:cNvSpPr/>
              <p:nvPr/>
            </p:nvSpPr>
            <p:spPr>
              <a:xfrm flipV="1">
                <a:off x="1514648" y="2918635"/>
                <a:ext cx="1074381" cy="718140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8" name="Shape 2838"/>
              <p:cNvSpPr/>
              <p:nvPr/>
            </p:nvSpPr>
            <p:spPr>
              <a:xfrm flipH="1" flipV="1">
                <a:off x="3279819" y="2896369"/>
                <a:ext cx="708424" cy="648258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39" name="Shape 2839"/>
              <p:cNvSpPr/>
              <p:nvPr/>
            </p:nvSpPr>
            <p:spPr>
              <a:xfrm flipH="1">
                <a:off x="3368882" y="3866735"/>
                <a:ext cx="458584" cy="1"/>
              </a:xfrm>
              <a:prstGeom prst="line">
                <a:avLst/>
              </a:prstGeom>
              <a:noFill/>
              <a:ln w="25400" cap="flat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40" name="Shape 2840"/>
              <p:cNvSpPr/>
              <p:nvPr/>
            </p:nvSpPr>
            <p:spPr>
              <a:xfrm flipH="1">
                <a:off x="3215347" y="4130567"/>
                <a:ext cx="763583" cy="56832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grpSp>
            <p:nvGrpSpPr>
              <p:cNvPr id="2843" name="Group 2843"/>
              <p:cNvGrpSpPr/>
              <p:nvPr/>
            </p:nvGrpSpPr>
            <p:grpSpPr>
              <a:xfrm>
                <a:off x="2467962" y="5886092"/>
                <a:ext cx="943783" cy="887008"/>
                <a:chOff x="0" y="0"/>
                <a:chExt cx="943782" cy="887006"/>
              </a:xfrm>
            </p:grpSpPr>
            <p:sp>
              <p:nvSpPr>
                <p:cNvPr id="2841" name="Shape 2841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842" name="Shape 2842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 -, 4)</a:t>
                  </a:r>
                </a:p>
              </p:txBody>
            </p:sp>
          </p:grpSp>
          <p:grpSp>
            <p:nvGrpSpPr>
              <p:cNvPr id="2846" name="Group 2846"/>
              <p:cNvGrpSpPr/>
              <p:nvPr/>
            </p:nvGrpSpPr>
            <p:grpSpPr>
              <a:xfrm>
                <a:off x="3800289" y="5886092"/>
                <a:ext cx="943784" cy="887008"/>
                <a:chOff x="0" y="0"/>
                <a:chExt cx="943782" cy="887006"/>
              </a:xfrm>
            </p:grpSpPr>
            <p:sp>
              <p:nvSpPr>
                <p:cNvPr id="2844" name="Shape 2844"/>
                <p:cNvSpPr/>
                <p:nvPr/>
              </p:nvSpPr>
              <p:spPr>
                <a:xfrm>
                  <a:off x="0" y="0"/>
                  <a:ext cx="943783" cy="887007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lnSpc>
                      <a:spcPct val="40000"/>
                    </a:lnSpc>
                  </a:pPr>
                </a:p>
              </p:txBody>
            </p:sp>
            <p:sp>
              <p:nvSpPr>
                <p:cNvPr id="2845" name="Shape 2845"/>
                <p:cNvSpPr/>
                <p:nvPr/>
              </p:nvSpPr>
              <p:spPr>
                <a:xfrm>
                  <a:off x="34872" y="47029"/>
                  <a:ext cx="874038" cy="792948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lnSpc>
                      <a:spcPct val="40000"/>
                    </a:lnSpc>
                    <a:defRPr sz="1900"/>
                  </a:lvl1pPr>
                </a:lstStyle>
                <a:p>
                  <a:pPr/>
                  <a:r>
                    <a:t>(W,5, -)</a:t>
                  </a:r>
                </a:p>
              </p:txBody>
            </p:sp>
          </p:grpSp>
          <p:sp>
            <p:nvSpPr>
              <p:cNvPr id="2847" name="Shape 2847"/>
              <p:cNvSpPr/>
              <p:nvPr/>
            </p:nvSpPr>
            <p:spPr>
              <a:xfrm flipH="1">
                <a:off x="3910351" y="6739447"/>
                <a:ext cx="169746" cy="31706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2848" name="Shape 2848"/>
              <p:cNvSpPr/>
              <p:nvPr/>
            </p:nvSpPr>
            <p:spPr>
              <a:xfrm>
                <a:off x="3102106" y="6749466"/>
                <a:ext cx="175096" cy="29672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</p:grpSp>
        <p:sp>
          <p:nvSpPr>
            <p:cNvPr id="2850" name="Shape 2850"/>
            <p:cNvSpPr/>
            <p:nvPr/>
          </p:nvSpPr>
          <p:spPr>
            <a:xfrm flipH="1" flipV="1">
              <a:off x="504672" y="3046980"/>
              <a:ext cx="251622" cy="549465"/>
            </a:xfrm>
            <a:prstGeom prst="line">
              <a:avLst/>
            </a:prstGeom>
            <a:noFill/>
            <a:ln w="254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grpSp>
        <p:nvGrpSpPr>
          <p:cNvPr id="2884" name="Group 2884"/>
          <p:cNvGrpSpPr/>
          <p:nvPr/>
        </p:nvGrpSpPr>
        <p:grpSpPr>
          <a:xfrm>
            <a:off x="8094382" y="1572672"/>
            <a:ext cx="4243070" cy="7733471"/>
            <a:chOff x="0" y="0"/>
            <a:chExt cx="4243069" cy="7733470"/>
          </a:xfrm>
        </p:grpSpPr>
        <p:sp>
          <p:nvSpPr>
            <p:cNvPr id="2852" name="Shape 2852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2853" name="Shape 2853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2854" name="Shape 2854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2855" name="Shape 2855"/>
            <p:cNvSpPr/>
            <p:nvPr/>
          </p:nvSpPr>
          <p:spPr>
            <a:xfrm>
              <a:off x="2572888" y="1121929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2856" name="Shape 2856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2857" name="Shape 2857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2858" name="Shape 2858"/>
            <p:cNvSpPr/>
            <p:nvPr/>
          </p:nvSpPr>
          <p:spPr>
            <a:xfrm>
              <a:off x="2538694" y="2242615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2859" name="Shape 2859"/>
            <p:cNvSpPr/>
            <p:nvPr/>
          </p:nvSpPr>
          <p:spPr>
            <a:xfrm>
              <a:off x="2538694" y="3445667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2860" name="Shape 2860"/>
            <p:cNvSpPr/>
            <p:nvPr/>
          </p:nvSpPr>
          <p:spPr>
            <a:xfrm>
              <a:off x="2538694" y="4623319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2861" name="Shape 2861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2862" name="Shape 2862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2863" name="Shape 2863"/>
            <p:cNvSpPr/>
            <p:nvPr/>
          </p:nvSpPr>
          <p:spPr>
            <a:xfrm flipH="1">
              <a:off x="699910" y="691937"/>
              <a:ext cx="695263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4" name="Shape 2864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5" name="Shape 2865"/>
            <p:cNvSpPr/>
            <p:nvPr/>
          </p:nvSpPr>
          <p:spPr>
            <a:xfrm>
              <a:off x="2025613" y="679819"/>
              <a:ext cx="698858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6" name="Shape 2866"/>
            <p:cNvSpPr/>
            <p:nvPr/>
          </p:nvSpPr>
          <p:spPr>
            <a:xfrm>
              <a:off x="1995765" y="1811470"/>
              <a:ext cx="625374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7" name="Shape 2867"/>
            <p:cNvSpPr/>
            <p:nvPr/>
          </p:nvSpPr>
          <p:spPr>
            <a:xfrm flipH="1">
              <a:off x="2981930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8" name="Shape 2868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69" name="Shape 2869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0" name="Shape 2870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1" name="Shape 2871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2" name="Shape 2872"/>
            <p:cNvSpPr/>
            <p:nvPr/>
          </p:nvSpPr>
          <p:spPr>
            <a:xfrm>
              <a:off x="689884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3" name="Shape 2873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4" name="Shape 2874"/>
            <p:cNvSpPr/>
            <p:nvPr/>
          </p:nvSpPr>
          <p:spPr>
            <a:xfrm flipH="1">
              <a:off x="430823" y="3072697"/>
              <a:ext cx="5354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5" name="Shape 2875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76" name="Shape 2876"/>
            <p:cNvSpPr/>
            <p:nvPr/>
          </p:nvSpPr>
          <p:spPr>
            <a:xfrm>
              <a:off x="1171495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877" name="Shape 2877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2878" name="Shape 2878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879" name="Shape 2879"/>
            <p:cNvSpPr/>
            <p:nvPr/>
          </p:nvSpPr>
          <p:spPr>
            <a:xfrm>
              <a:off x="2538694" y="5933122"/>
              <a:ext cx="874039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2880" name="Shape 2880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81" name="Shape 2881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882" name="Shape 2882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2883" name="Shape 2883"/>
            <p:cNvSpPr/>
            <p:nvPr/>
          </p:nvSpPr>
          <p:spPr>
            <a:xfrm>
              <a:off x="31360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sp>
        <p:nvSpPr>
          <p:cNvPr id="2885" name="Shape 2885"/>
          <p:cNvSpPr/>
          <p:nvPr/>
        </p:nvSpPr>
        <p:spPr>
          <a:xfrm>
            <a:off x="5867400" y="5511800"/>
            <a:ext cx="1724702" cy="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86" name="Shape 2886"/>
          <p:cNvSpPr/>
          <p:nvPr/>
        </p:nvSpPr>
        <p:spPr>
          <a:xfrm>
            <a:off x="2846450" y="8330841"/>
            <a:ext cx="1107002" cy="63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2887" name="Shape 2887"/>
          <p:cNvSpPr/>
          <p:nvPr/>
        </p:nvSpPr>
        <p:spPr>
          <a:xfrm>
            <a:off x="4588702" y="8330841"/>
            <a:ext cx="1107002" cy="636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2888" name="Shape 2888"/>
          <p:cNvSpPr/>
          <p:nvPr/>
        </p:nvSpPr>
        <p:spPr>
          <a:xfrm>
            <a:off x="38024" y="6556202"/>
            <a:ext cx="265315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Must end at W</a:t>
            </a:r>
          </a:p>
        </p:txBody>
      </p:sp>
      <p:sp>
        <p:nvSpPr>
          <p:cNvPr id="2889" name="Shape 2889"/>
          <p:cNvSpPr/>
          <p:nvPr/>
        </p:nvSpPr>
        <p:spPr>
          <a:xfrm>
            <a:off x="1921125" y="7374081"/>
            <a:ext cx="1101879" cy="469460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2890" name="Shape 2890"/>
          <p:cNvSpPr/>
          <p:nvPr/>
        </p:nvSpPr>
        <p:spPr>
          <a:xfrm>
            <a:off x="276976" y="3271034"/>
            <a:ext cx="1089094" cy="3040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9" h="21600" fill="norm" stroke="1" extrusionOk="0">
                <a:moveTo>
                  <a:pt x="2914" y="21600"/>
                </a:moveTo>
                <a:cubicBezTo>
                  <a:pt x="1108" y="19644"/>
                  <a:pt x="138" y="17616"/>
                  <a:pt x="14" y="15577"/>
                </a:cubicBezTo>
                <a:cubicBezTo>
                  <a:pt x="-141" y="13049"/>
                  <a:pt x="1040" y="10489"/>
                  <a:pt x="2676" y="8020"/>
                </a:cubicBezTo>
                <a:cubicBezTo>
                  <a:pt x="3732" y="6426"/>
                  <a:pt x="5001" y="4845"/>
                  <a:pt x="7550" y="3458"/>
                </a:cubicBezTo>
                <a:cubicBezTo>
                  <a:pt x="10776" y="1703"/>
                  <a:pt x="15762" y="465"/>
                  <a:pt x="21459" y="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4" grpId="1"/>
      <p:bldP build="whole" bldLvl="1" animBg="1" rev="0" advAuto="0" spid="2885" grpId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Shape 28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2893" name="Shape 28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94" name="Shape 2894"/>
          <p:cNvSpPr/>
          <p:nvPr/>
        </p:nvSpPr>
        <p:spPr>
          <a:xfrm>
            <a:off x="5033931" y="28676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Idea 1: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Restrict advertisements to PG edges</a:t>
            </a:r>
          </a:p>
        </p:txBody>
      </p:sp>
      <p:sp>
        <p:nvSpPr>
          <p:cNvPr id="2895" name="Shape 2895"/>
          <p:cNvSpPr/>
          <p:nvPr/>
        </p:nvSpPr>
        <p:spPr>
          <a:xfrm>
            <a:off x="5177220" y="3467100"/>
            <a:ext cx="7851474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Encode PG state in community tag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Incoming edges — import filters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Outgoing edges — export filters</a:t>
            </a:r>
          </a:p>
        </p:txBody>
      </p:sp>
      <p:sp>
        <p:nvSpPr>
          <p:cNvPr id="2896" name="Shape 2896"/>
          <p:cNvSpPr/>
          <p:nvPr/>
        </p:nvSpPr>
        <p:spPr>
          <a:xfrm>
            <a:off x="5033931" y="65874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Let BGP find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some</a:t>
            </a:r>
            <a:r>
              <a:t>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allowed</a:t>
            </a:r>
            <a:r>
              <a:t> path dynamically</a:t>
            </a:r>
          </a:p>
        </p:txBody>
      </p:sp>
      <p:sp>
        <p:nvSpPr>
          <p:cNvPr id="2897" name="Shape 2897"/>
          <p:cNvSpPr/>
          <p:nvPr/>
        </p:nvSpPr>
        <p:spPr>
          <a:xfrm>
            <a:off x="8351031" y="5071222"/>
            <a:ext cx="1" cy="13208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2930" name="Group 2930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2898" name="Shape 2898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2899" name="Shape 2899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2900" name="Shape 2900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2901" name="Shape 2901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2902" name="Shape 2902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2903" name="Shape 2903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2904" name="Shape 2904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2905" name="Shape 2905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2906" name="Shape 2906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2907" name="Shape 2907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2908" name="Shape 2908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2909" name="Shape 2909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0" name="Shape 2910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1" name="Shape 2911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2" name="Shape 2912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3" name="Shape 2913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4" name="Shape 2914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5" name="Shape 2915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6" name="Shape 2916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7" name="Shape 2917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8" name="Shape 2918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19" name="Shape 2919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20" name="Shape 2920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21" name="Shape 2921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22" name="Shape 2922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23" name="Shape 2923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2924" name="Shape 2924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25" name="Shape 2925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2926" name="Shape 2926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27" name="Shape 2927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28" name="Shape 2928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2929" name="Shape 2929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 advClick="1" p14:dur="2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Shape 29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2933" name="Shape 29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34" name="Shape 2934"/>
          <p:cNvSpPr/>
          <p:nvPr/>
        </p:nvSpPr>
        <p:spPr>
          <a:xfrm>
            <a:off x="4409442" y="4597400"/>
            <a:ext cx="6629270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C allows import from D with tag (2,2)</a:t>
            </a:r>
          </a:p>
        </p:txBody>
      </p:sp>
      <p:grpSp>
        <p:nvGrpSpPr>
          <p:cNvPr id="2967" name="Group 2967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2935" name="Shape 2935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2936" name="Shape 2936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2937" name="Shape 2937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2938" name="Shape 2938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2939" name="Shape 2939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2940" name="Shape 2940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2941" name="Shape 2941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2942" name="Shape 2942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2943" name="Shape 2943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2944" name="Shape 2944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2945" name="Shape 2945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2946" name="Shape 2946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47" name="Shape 2947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48" name="Shape 2948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49" name="Shape 2949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0" name="Shape 2950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1" name="Shape 2951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2" name="Shape 2952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3" name="Shape 2953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4" name="Shape 2954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5" name="Shape 2955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6" name="Shape 2956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7" name="Shape 2957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8" name="Shape 2958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59" name="Shape 2959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60" name="Shape 2960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2961" name="Shape 2961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62" name="Shape 2962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2963" name="Shape 2963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4" name="Shape 2964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65" name="Shape 2965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2966" name="Shape 2966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Shape 29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2970" name="Shape 29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1" name="Shape 2971"/>
          <p:cNvSpPr/>
          <p:nvPr/>
        </p:nvSpPr>
        <p:spPr>
          <a:xfrm>
            <a:off x="4409442" y="5534132"/>
            <a:ext cx="662927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C exports to A,B with tag (3,2)</a:t>
            </a:r>
          </a:p>
        </p:txBody>
      </p:sp>
      <p:grpSp>
        <p:nvGrpSpPr>
          <p:cNvPr id="3004" name="Group 3004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2972" name="Shape 2972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2973" name="Shape 2973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2974" name="Shape 2974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2975" name="Shape 2975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2976" name="Shape 2976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2977" name="Shape 2977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2978" name="Shape 2978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2979" name="Shape 2979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2980" name="Shape 2980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2981" name="Shape 2981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2982" name="Shape 2982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2983" name="Shape 2983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4" name="Shape 2984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5" name="Shape 2985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6" name="Shape 2986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7" name="Shape 2987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8" name="Shape 2988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89" name="Shape 2989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0" name="Shape 2990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1" name="Shape 2991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2" name="Shape 2992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3" name="Shape 2993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4" name="Shape 2994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5" name="Shape 2995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2996" name="Shape 2996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97" name="Shape 2997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2998" name="Shape 2998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2999" name="Shape 2999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000" name="Shape 3000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1" name="Shape 3001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02" name="Shape 3002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003" name="Shape 3003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Shape 30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007" name="Shape 30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8" name="Shape 3008"/>
          <p:cNvSpPr/>
          <p:nvPr/>
        </p:nvSpPr>
        <p:spPr>
          <a:xfrm>
            <a:off x="5033931" y="28676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Idea 1: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Restrict advertisements to PG edges</a:t>
            </a:r>
          </a:p>
        </p:txBody>
      </p:sp>
      <p:sp>
        <p:nvSpPr>
          <p:cNvPr id="3009" name="Shape 3009"/>
          <p:cNvSpPr/>
          <p:nvPr/>
        </p:nvSpPr>
        <p:spPr>
          <a:xfrm>
            <a:off x="5177220" y="3467100"/>
            <a:ext cx="7851474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Encode PG state in community tag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Incoming edges — import filters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Outgoing edges — export filters</a:t>
            </a:r>
          </a:p>
        </p:txBody>
      </p:sp>
      <p:sp>
        <p:nvSpPr>
          <p:cNvPr id="3010" name="Shape 3010"/>
          <p:cNvSpPr/>
          <p:nvPr/>
        </p:nvSpPr>
        <p:spPr>
          <a:xfrm>
            <a:off x="5033931" y="65874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Let BGP find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some allowed</a:t>
            </a:r>
            <a:r>
              <a:t> path dynamically</a:t>
            </a:r>
          </a:p>
        </p:txBody>
      </p:sp>
      <p:sp>
        <p:nvSpPr>
          <p:cNvPr id="3011" name="Shape 3011"/>
          <p:cNvSpPr/>
          <p:nvPr/>
        </p:nvSpPr>
        <p:spPr>
          <a:xfrm>
            <a:off x="8351031" y="5071222"/>
            <a:ext cx="1" cy="13208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044" name="Group 3044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012" name="Shape 3012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013" name="Shape 3013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014" name="Shape 3014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015" name="Shape 3015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016" name="Shape 3016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017" name="Shape 3017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018" name="Shape 3018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019" name="Shape 3019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020" name="Shape 3020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021" name="Shape 3021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022" name="Shape 3022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023" name="Shape 3023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4" name="Shape 3024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5" name="Shape 3025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6" name="Shape 3026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7" name="Shape 3027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8" name="Shape 3028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29" name="Shape 3029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0" name="Shape 3030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1" name="Shape 3031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2" name="Shape 3032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3" name="Shape 3033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4" name="Shape 3034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5" name="Shape 3035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36" name="Shape 3036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37" name="Shape 3037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038" name="Shape 3038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39" name="Shape 3039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040" name="Shape 3040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1" name="Shape 3041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42" name="Shape 3042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043" name="Shape 3043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sp>
        <p:nvSpPr>
          <p:cNvPr id="3045" name="Shape 3045"/>
          <p:cNvSpPr/>
          <p:nvPr/>
        </p:nvSpPr>
        <p:spPr>
          <a:xfrm flipH="1">
            <a:off x="354259" y="1998892"/>
            <a:ext cx="1664409" cy="541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24" h="21600" fill="norm" stroke="1" extrusionOk="0">
                <a:moveTo>
                  <a:pt x="0" y="21600"/>
                </a:moveTo>
                <a:cubicBezTo>
                  <a:pt x="499" y="20155"/>
                  <a:pt x="2396" y="18794"/>
                  <a:pt x="5432" y="17701"/>
                </a:cubicBezTo>
                <a:cubicBezTo>
                  <a:pt x="7532" y="16945"/>
                  <a:pt x="10109" y="16345"/>
                  <a:pt x="12732" y="15776"/>
                </a:cubicBezTo>
                <a:cubicBezTo>
                  <a:pt x="15523" y="15170"/>
                  <a:pt x="18466" y="14443"/>
                  <a:pt x="18183" y="13404"/>
                </a:cubicBezTo>
                <a:cubicBezTo>
                  <a:pt x="17937" y="12499"/>
                  <a:pt x="14938" y="11768"/>
                  <a:pt x="15814" y="10861"/>
                </a:cubicBezTo>
                <a:cubicBezTo>
                  <a:pt x="16271" y="10388"/>
                  <a:pt x="17739" y="10097"/>
                  <a:pt x="18287" y="9631"/>
                </a:cubicBezTo>
                <a:cubicBezTo>
                  <a:pt x="19484" y="8613"/>
                  <a:pt x="15921" y="7661"/>
                  <a:pt x="16650" y="6629"/>
                </a:cubicBezTo>
                <a:cubicBezTo>
                  <a:pt x="17252" y="5777"/>
                  <a:pt x="20481" y="5353"/>
                  <a:pt x="20956" y="4488"/>
                </a:cubicBezTo>
                <a:cubicBezTo>
                  <a:pt x="21600" y="3313"/>
                  <a:pt x="17554" y="2621"/>
                  <a:pt x="13740" y="2142"/>
                </a:cubicBezTo>
                <a:cubicBezTo>
                  <a:pt x="9448" y="1602"/>
                  <a:pt x="5397" y="883"/>
                  <a:pt x="1696" y="0"/>
                </a:cubicBezTo>
              </a:path>
            </a:pathLst>
          </a:custGeom>
          <a:ln w="1016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046" name="Shape 3046"/>
          <p:cNvSpPr/>
          <p:nvPr/>
        </p:nvSpPr>
        <p:spPr>
          <a:xfrm>
            <a:off x="1435165" y="4451430"/>
            <a:ext cx="215991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34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Not ideal!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Shape 30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049" name="Shape 30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82" name="Group 3082"/>
          <p:cNvGrpSpPr/>
          <p:nvPr/>
        </p:nvGrpSpPr>
        <p:grpSpPr>
          <a:xfrm>
            <a:off x="762577" y="1483126"/>
            <a:ext cx="4243070" cy="7733472"/>
            <a:chOff x="0" y="0"/>
            <a:chExt cx="4243068" cy="7733470"/>
          </a:xfrm>
        </p:grpSpPr>
        <p:sp>
          <p:nvSpPr>
            <p:cNvPr id="3050" name="Shape 3050"/>
            <p:cNvSpPr/>
            <p:nvPr/>
          </p:nvSpPr>
          <p:spPr>
            <a:xfrm>
              <a:off x="1251735" y="0"/>
              <a:ext cx="874039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start</a:t>
              </a:r>
            </a:p>
          </p:txBody>
        </p:sp>
        <p:sp>
          <p:nvSpPr>
            <p:cNvPr id="3051" name="Shape 3051"/>
            <p:cNvSpPr/>
            <p:nvPr/>
          </p:nvSpPr>
          <p:spPr>
            <a:xfrm>
              <a:off x="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(Z,1,1)</a:t>
              </a:r>
            </a:p>
          </p:txBody>
        </p:sp>
        <p:sp>
          <p:nvSpPr>
            <p:cNvPr id="3052" name="Shape 3052"/>
            <p:cNvSpPr/>
            <p:nvPr/>
          </p:nvSpPr>
          <p:spPr>
            <a:xfrm>
              <a:off x="1270000" y="1100291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(Y,1,1)</a:t>
              </a:r>
            </a:p>
          </p:txBody>
        </p:sp>
        <p:sp>
          <p:nvSpPr>
            <p:cNvPr id="3053" name="Shape 3053"/>
            <p:cNvSpPr/>
            <p:nvPr/>
          </p:nvSpPr>
          <p:spPr>
            <a:xfrm>
              <a:off x="2572888" y="1121929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(X,1,1)</a:t>
              </a:r>
            </a:p>
          </p:txBody>
        </p:sp>
        <p:sp>
          <p:nvSpPr>
            <p:cNvPr id="3054" name="Shape 3054"/>
            <p:cNvSpPr/>
            <p:nvPr/>
          </p:nvSpPr>
          <p:spPr>
            <a:xfrm>
              <a:off x="0" y="3459525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 -,2)</a:t>
              </a:r>
            </a:p>
          </p:txBody>
        </p:sp>
        <p:sp>
          <p:nvSpPr>
            <p:cNvPr id="3055" name="Shape 3055"/>
            <p:cNvSpPr/>
            <p:nvPr/>
          </p:nvSpPr>
          <p:spPr>
            <a:xfrm>
              <a:off x="0" y="227932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(E, -,2)</a:t>
              </a:r>
            </a:p>
          </p:txBody>
        </p:sp>
        <p:sp>
          <p:nvSpPr>
            <p:cNvPr id="3056" name="Shape 3056"/>
            <p:cNvSpPr/>
            <p:nvPr/>
          </p:nvSpPr>
          <p:spPr>
            <a:xfrm>
              <a:off x="2538694" y="2242615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(D,2,2)</a:t>
              </a:r>
            </a:p>
          </p:txBody>
        </p:sp>
        <p:sp>
          <p:nvSpPr>
            <p:cNvPr id="3057" name="Shape 3057"/>
            <p:cNvSpPr/>
            <p:nvPr/>
          </p:nvSpPr>
          <p:spPr>
            <a:xfrm>
              <a:off x="2538694" y="3445667"/>
              <a:ext cx="874038" cy="792948"/>
            </a:xfrm>
            <a:prstGeom prst="ellipse">
              <a:avLst/>
            </a:prstGeom>
            <a:solidFill>
              <a:schemeClr val="accent3">
                <a:satOff val="18648"/>
                <a:lumOff val="5971"/>
              </a:schemeClr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(C,3,2)</a:t>
              </a:r>
            </a:p>
          </p:txBody>
        </p:sp>
        <p:sp>
          <p:nvSpPr>
            <p:cNvPr id="3058" name="Shape 3058"/>
            <p:cNvSpPr/>
            <p:nvPr/>
          </p:nvSpPr>
          <p:spPr>
            <a:xfrm>
              <a:off x="2538694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(A,4,2)</a:t>
              </a:r>
            </a:p>
          </p:txBody>
        </p:sp>
        <p:sp>
          <p:nvSpPr>
            <p:cNvPr id="3059" name="Shape 3059"/>
            <p:cNvSpPr/>
            <p:nvPr/>
          </p:nvSpPr>
          <p:spPr>
            <a:xfrm>
              <a:off x="1210093" y="4623319"/>
              <a:ext cx="874038" cy="792948"/>
            </a:xfrm>
            <a:prstGeom prst="ellipse">
              <a:avLst/>
            </a:prstGeom>
            <a:solidFill>
              <a:srgbClr val="FFFFFF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(B, -,3)</a:t>
              </a:r>
            </a:p>
          </p:txBody>
        </p:sp>
        <p:sp>
          <p:nvSpPr>
            <p:cNvPr id="3060" name="Shape 3060"/>
            <p:cNvSpPr/>
            <p:nvPr/>
          </p:nvSpPr>
          <p:spPr>
            <a:xfrm>
              <a:off x="1851382" y="6940523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end</a:t>
              </a:r>
            </a:p>
          </p:txBody>
        </p:sp>
        <p:sp>
          <p:nvSpPr>
            <p:cNvPr id="3061" name="Shape 3061"/>
            <p:cNvSpPr/>
            <p:nvPr/>
          </p:nvSpPr>
          <p:spPr>
            <a:xfrm flipH="1">
              <a:off x="699909" y="691937"/>
              <a:ext cx="695264" cy="4852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2" name="Shape 3062"/>
            <p:cNvSpPr/>
            <p:nvPr/>
          </p:nvSpPr>
          <p:spPr>
            <a:xfrm>
              <a:off x="1691396" y="789971"/>
              <a:ext cx="4959" cy="3089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3" name="Shape 3063"/>
            <p:cNvSpPr/>
            <p:nvPr/>
          </p:nvSpPr>
          <p:spPr>
            <a:xfrm>
              <a:off x="2025612" y="679819"/>
              <a:ext cx="698859" cy="5579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4" name="Shape 3064"/>
            <p:cNvSpPr/>
            <p:nvPr/>
          </p:nvSpPr>
          <p:spPr>
            <a:xfrm>
              <a:off x="1995765" y="1811470"/>
              <a:ext cx="625373" cy="5617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5" name="Shape 3065"/>
            <p:cNvSpPr/>
            <p:nvPr/>
          </p:nvSpPr>
          <p:spPr>
            <a:xfrm flipH="1">
              <a:off x="2981929" y="1906027"/>
              <a:ext cx="7811" cy="3477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6" name="Shape 3066"/>
            <p:cNvSpPr/>
            <p:nvPr/>
          </p:nvSpPr>
          <p:spPr>
            <a:xfrm>
              <a:off x="425211" y="1895084"/>
              <a:ext cx="4784" cy="3920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7" name="Shape 3067"/>
            <p:cNvSpPr/>
            <p:nvPr/>
          </p:nvSpPr>
          <p:spPr>
            <a:xfrm>
              <a:off x="2975713" y="3046733"/>
              <a:ext cx="1" cy="41053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8" name="Shape 3068"/>
            <p:cNvSpPr/>
            <p:nvPr/>
          </p:nvSpPr>
          <p:spPr>
            <a:xfrm>
              <a:off x="2975713" y="4243079"/>
              <a:ext cx="1" cy="38673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69" name="Shape 3069"/>
            <p:cNvSpPr/>
            <p:nvPr/>
          </p:nvSpPr>
          <p:spPr>
            <a:xfrm>
              <a:off x="2975712" y="5413237"/>
              <a:ext cx="1" cy="48016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0" name="Shape 3070"/>
            <p:cNvSpPr/>
            <p:nvPr/>
          </p:nvSpPr>
          <p:spPr>
            <a:xfrm>
              <a:off x="689883" y="4185214"/>
              <a:ext cx="691532" cy="53007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1" name="Shape 3071"/>
            <p:cNvSpPr/>
            <p:nvPr/>
          </p:nvSpPr>
          <p:spPr>
            <a:xfrm>
              <a:off x="1643386" y="5413237"/>
              <a:ext cx="1" cy="475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2" name="Shape 3072"/>
            <p:cNvSpPr/>
            <p:nvPr/>
          </p:nvSpPr>
          <p:spPr>
            <a:xfrm flipH="1">
              <a:off x="430823" y="3072697"/>
              <a:ext cx="5353" cy="3916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3" name="Shape 3073"/>
            <p:cNvSpPr/>
            <p:nvPr/>
          </p:nvSpPr>
          <p:spPr>
            <a:xfrm flipH="1">
              <a:off x="1918880" y="4130567"/>
              <a:ext cx="763582" cy="568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4" name="Shape 3074"/>
            <p:cNvSpPr/>
            <p:nvPr/>
          </p:nvSpPr>
          <p:spPr>
            <a:xfrm>
              <a:off x="1171494" y="5886092"/>
              <a:ext cx="943784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DCDEE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75" name="Shape 3075"/>
            <p:cNvSpPr/>
            <p:nvPr/>
          </p:nvSpPr>
          <p:spPr>
            <a:xfrm>
              <a:off x="1206367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 -, 4)</a:t>
              </a:r>
            </a:p>
          </p:txBody>
        </p:sp>
        <p:sp>
          <p:nvSpPr>
            <p:cNvPr id="3076" name="Shape 3076"/>
            <p:cNvSpPr/>
            <p:nvPr/>
          </p:nvSpPr>
          <p:spPr>
            <a:xfrm>
              <a:off x="2503822" y="5886092"/>
              <a:ext cx="943783" cy="88700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40000"/>
                </a:lnSpc>
              </a:pPr>
            </a:p>
          </p:txBody>
        </p:sp>
        <p:sp>
          <p:nvSpPr>
            <p:cNvPr id="3077" name="Shape 3077"/>
            <p:cNvSpPr/>
            <p:nvPr/>
          </p:nvSpPr>
          <p:spPr>
            <a:xfrm>
              <a:off x="2538694" y="5933122"/>
              <a:ext cx="874038" cy="792948"/>
            </a:xfrm>
            <a:prstGeom prst="ellipse">
              <a:avLst/>
            </a:prstGeom>
            <a:solidFill>
              <a:srgbClr val="DCDEE0"/>
            </a:solidFill>
            <a:ln w="19050" cap="flat">
              <a:solidFill>
                <a:srgbClr val="A6AAA9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lnSpc>
                  <a:spcPct val="40000"/>
                </a:lnSpc>
                <a:defRPr sz="1900"/>
              </a:lvl1pPr>
            </a:lstStyle>
            <a:p>
              <a:pPr/>
              <a:r>
                <a:t>(W,5, -)</a:t>
              </a:r>
            </a:p>
          </p:txBody>
        </p:sp>
        <p:sp>
          <p:nvSpPr>
            <p:cNvPr id="3078" name="Shape 3078"/>
            <p:cNvSpPr/>
            <p:nvPr/>
          </p:nvSpPr>
          <p:spPr>
            <a:xfrm flipH="1">
              <a:off x="2613884" y="6739447"/>
              <a:ext cx="169746" cy="3170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79" name="Shape 3079"/>
            <p:cNvSpPr/>
            <p:nvPr/>
          </p:nvSpPr>
          <p:spPr>
            <a:xfrm>
              <a:off x="1805638" y="6749466"/>
              <a:ext cx="175097" cy="2967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080" name="Shape 3080"/>
            <p:cNvSpPr/>
            <p:nvPr/>
          </p:nvSpPr>
          <p:spPr>
            <a:xfrm>
              <a:off x="164268" y="6097553"/>
              <a:ext cx="1107002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{2}</a:t>
              </a:r>
            </a:p>
          </p:txBody>
        </p:sp>
        <p:sp>
          <p:nvSpPr>
            <p:cNvPr id="3081" name="Shape 3081"/>
            <p:cNvSpPr/>
            <p:nvPr/>
          </p:nvSpPr>
          <p:spPr>
            <a:xfrm>
              <a:off x="3136068" y="6097553"/>
              <a:ext cx="1107001" cy="636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{1}</a:t>
              </a:r>
            </a:p>
          </p:txBody>
        </p:sp>
      </p:grpSp>
      <p:sp>
        <p:nvSpPr>
          <p:cNvPr id="3083" name="Shape 3083"/>
          <p:cNvSpPr/>
          <p:nvPr/>
        </p:nvSpPr>
        <p:spPr>
          <a:xfrm>
            <a:off x="5033931" y="2867626"/>
            <a:ext cx="785147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Idea 2: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Find local preferences</a:t>
            </a:r>
          </a:p>
        </p:txBody>
      </p:sp>
      <p:sp>
        <p:nvSpPr>
          <p:cNvPr id="3084" name="Shape 3084"/>
          <p:cNvSpPr/>
          <p:nvPr/>
        </p:nvSpPr>
        <p:spPr>
          <a:xfrm>
            <a:off x="4995831" y="6587426"/>
            <a:ext cx="80963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200"/>
            </a:pPr>
            <a:r>
              <a:t>Let BGP find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the best allowed</a:t>
            </a:r>
            <a:r>
              <a:t> path dynamically</a:t>
            </a:r>
          </a:p>
        </p:txBody>
      </p:sp>
      <p:sp>
        <p:nvSpPr>
          <p:cNvPr id="3085" name="Shape 3085"/>
          <p:cNvSpPr/>
          <p:nvPr/>
        </p:nvSpPr>
        <p:spPr>
          <a:xfrm>
            <a:off x="5177220" y="3467100"/>
            <a:ext cx="7851474" cy="132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Direct BGP towards best path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Under all combinations of failures</a:t>
            </a:r>
          </a:p>
          <a:p>
            <a:pPr lvl="1" marL="457200" indent="-228600">
              <a:buClr>
                <a:srgbClr val="000000"/>
              </a:buClr>
              <a:buSzPct val="100000"/>
              <a:buChar char="•"/>
            </a:pPr>
            <a:r>
              <a:t>Frame in terms of graph algorithms</a:t>
            </a:r>
          </a:p>
        </p:txBody>
      </p:sp>
      <p:sp>
        <p:nvSpPr>
          <p:cNvPr id="3086" name="Shape 3086"/>
          <p:cNvSpPr/>
          <p:nvPr/>
        </p:nvSpPr>
        <p:spPr>
          <a:xfrm>
            <a:off x="8351031" y="5071222"/>
            <a:ext cx="1" cy="132080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Shape 30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089" name="Shape 30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0" name="Shape 3090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091" name="Shape 3091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092" name="Shape 3092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093" name="Shape 3093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094" name="Shape 3094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095" name="Shape 3095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096" name="Shape 3096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097" name="Shape 3097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098" name="Shape 3098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099" name="Shape 3099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100" name="Shape 3100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101" name="Shape 3101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2" name="Shape 3102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3" name="Shape 3103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4" name="Shape 3104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5" name="Shape 3105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6" name="Shape 3106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7" name="Shape 3107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8" name="Shape 3108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09" name="Shape 3109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0" name="Shape 3110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1" name="Shape 3111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2" name="Shape 3112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3" name="Shape 3113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4" name="Shape 3114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115" name="Shape 3115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116" name="Shape 3116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117" name="Shape 3117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118" name="Shape 3118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19" name="Shape 3119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20" name="Shape 3120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121" name="Shape 3121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122" name="Shape 3122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 noexport, MED←80</a:t>
            </a:r>
          </a:p>
          <a:p>
            <a:pPr>
              <a:defRPr sz="2400">
                <a:solidFill>
                  <a:srgbClr val="A6AAA9"/>
                </a:solidFill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comm←noexport, MED←81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Shape 3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125" name="Shape 31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26" name="Shape 3126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127" name="Shape 3127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128" name="Shape 3128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129" name="Shape 3129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130" name="Shape 3130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131" name="Shape 3131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132" name="Shape 3132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133" name="Shape 3133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134" name="Shape 3134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135" name="Shape 3135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136" name="Shape 3136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137" name="Shape 3137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38" name="Shape 3138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39" name="Shape 3139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0" name="Shape 3140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1" name="Shape 3141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2" name="Shape 3142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3" name="Shape 3143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4" name="Shape 3144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5" name="Shape 3145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6" name="Shape 3146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7" name="Shape 3147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8" name="Shape 3148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49" name="Shape 3149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50" name="Shape 3150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151" name="Shape 3151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152" name="Shape 3152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153" name="Shape 3153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154" name="Shape 3154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55" name="Shape 3155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56" name="Shape 3156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157" name="Shape 3157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158" name="Shape 3158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 noexport, MED←80</a:t>
            </a:r>
          </a:p>
          <a:p>
            <a:pPr>
              <a:defRPr sz="2400">
                <a:solidFill>
                  <a:srgbClr val="A6AAA9"/>
                </a:solidFill>
              </a:defRPr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>
                <a:solidFill>
                  <a:srgbClr val="A6AAA9"/>
                </a:solidFill>
              </a:defRPr>
            </a:pPr>
            <a:r>
              <a:t>                    comm←noexport, MED←81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Shape 3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161" name="Shape 31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2" name="Shape 3162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163" name="Shape 3163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164" name="Shape 3164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165" name="Shape 3165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166" name="Shape 3166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167" name="Shape 3167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168" name="Shape 3168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169" name="Shape 3169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170" name="Shape 3170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171" name="Shape 3171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172" name="Shape 3172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173" name="Shape 3173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4" name="Shape 3174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5" name="Shape 3175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6" name="Shape 3176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7" name="Shape 3177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8" name="Shape 3178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79" name="Shape 3179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0" name="Shape 3180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1" name="Shape 3181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2" name="Shape 3182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3" name="Shape 3183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4" name="Shape 3184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5" name="Shape 3185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86" name="Shape 3186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187" name="Shape 3187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188" name="Shape 3188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189" name="Shape 3189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190" name="Shape 3190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91" name="Shape 3191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192" name="Shape 3192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193" name="Shape 3193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194" name="Shape 3194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Shape 31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197" name="Shape 31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98" name="Shape 3198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199" name="Shape 3199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200" name="Shape 3200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201" name="Shape 3201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202" name="Shape 3202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203" name="Shape 3203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204" name="Shape 3204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205" name="Shape 3205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206" name="Shape 3206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207" name="Shape 3207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208" name="Shape 3208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209" name="Shape 3209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0" name="Shape 3210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1" name="Shape 3211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2" name="Shape 3212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3" name="Shape 3213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4" name="Shape 3214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5" name="Shape 3215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6" name="Shape 3216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7" name="Shape 3217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8" name="Shape 3218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19" name="Shape 3219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0" name="Shape 3220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1" name="Shape 3221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2" name="Shape 3222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223" name="Shape 3223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224" name="Shape 3224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225" name="Shape 3225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226" name="Shape 3226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7" name="Shape 3227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28" name="Shape 3228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229" name="Shape 3229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230" name="Shape 3230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BGP?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xfrm>
            <a:off x="876300" y="1899576"/>
            <a:ext cx="11430000" cy="7671065"/>
          </a:xfrm>
          <a:prstGeom prst="rect">
            <a:avLst/>
          </a:prstGeom>
        </p:spPr>
        <p:txBody>
          <a:bodyPr/>
          <a:lstStyle/>
          <a:p>
            <a:pPr/>
            <a:r>
              <a:t>BGP in the Wild</a:t>
            </a:r>
          </a:p>
          <a:p>
            <a:pPr lvl="1"/>
            <a:r>
              <a:t>Inter-domain routing between Autonomous Systems (AT&amp;T,  Sprint)</a:t>
            </a:r>
          </a:p>
          <a:p>
            <a:pPr lvl="1"/>
            <a:r>
              <a:t>Intra-domain routing in data centers</a:t>
            </a:r>
          </a:p>
          <a:p>
            <a:pPr/>
          </a:p>
          <a:p>
            <a:pPr/>
          </a:p>
          <a:p>
            <a:pPr/>
            <a:r>
              <a:t>Advantages</a:t>
            </a:r>
          </a:p>
          <a:p>
            <a:pPr lvl="1"/>
            <a:r>
              <a:t>Allows for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local</a:t>
            </a:r>
            <a:r>
              <a:t> policy among nodes</a:t>
            </a:r>
          </a:p>
          <a:p>
            <a:pPr lvl="1"/>
            <a:r>
              <a:t>Massively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scalable</a:t>
            </a:r>
            <a:r>
              <a:t> — the only routing protocol that scales to hundreds of thousands of IP prefixes</a:t>
            </a:r>
          </a:p>
          <a:p>
            <a:pPr lvl="1"/>
            <a:r>
              <a:t>Fully </a:t>
            </a:r>
            <a:r>
              <a: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distributed</a:t>
            </a:r>
            <a:r>
              <a:t> — does not require global knowledge of network state</a:t>
            </a:r>
          </a:p>
        </p:txBody>
      </p:sp>
      <p:grpSp>
        <p:nvGrpSpPr>
          <p:cNvPr id="134" name="Group 134"/>
          <p:cNvGrpSpPr/>
          <p:nvPr/>
        </p:nvGrpSpPr>
        <p:grpSpPr>
          <a:xfrm>
            <a:off x="1436381" y="4203822"/>
            <a:ext cx="4415930" cy="1219201"/>
            <a:chOff x="0" y="0"/>
            <a:chExt cx="4415928" cy="1219200"/>
          </a:xfrm>
        </p:grpSpPr>
        <p:sp>
          <p:nvSpPr>
            <p:cNvPr id="129" name="Shape 129"/>
            <p:cNvSpPr/>
            <p:nvPr/>
          </p:nvSpPr>
          <p:spPr>
            <a:xfrm>
              <a:off x="1237379" y="580859"/>
              <a:ext cx="2153162" cy="57482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3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12999" y="0"/>
              <a:ext cx="2002930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1" name="Shape 131"/>
            <p:cNvSpPr/>
            <p:nvPr/>
          </p:nvSpPr>
          <p:spPr>
            <a:xfrm>
              <a:off x="2462854" y="295383"/>
              <a:ext cx="1903220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AT&amp;T</a:t>
              </a:r>
            </a:p>
          </p:txBody>
        </p:sp>
        <p:pic>
          <p:nvPicPr>
            <p:cNvPr id="13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002929" cy="1219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3" name="Shape 133"/>
            <p:cNvSpPr/>
            <p:nvPr/>
          </p:nvSpPr>
          <p:spPr>
            <a:xfrm>
              <a:off x="49854" y="295383"/>
              <a:ext cx="1903220" cy="628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10000"/>
                </a:lnSpc>
                <a:spcBef>
                  <a:spcPts val="3600"/>
                </a:spcBef>
                <a:defRPr>
                  <a:solidFill>
                    <a:srgbClr val="212121"/>
                  </a:solidFill>
                </a:defRPr>
              </a:lvl1pPr>
            </a:lstStyle>
            <a:p>
              <a:pPr/>
              <a:r>
                <a:t>Sprint</a:t>
              </a:r>
            </a:p>
          </p:txBody>
        </p:sp>
      </p:grpSp>
      <p:pic>
        <p:nvPicPr>
          <p:cNvPr id="13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5833" y="3493990"/>
            <a:ext cx="3424442" cy="2054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Shape 3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233" name="Shape 323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4" name="Shape 3234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235" name="Shape 3235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236" name="Shape 3236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237" name="Shape 3237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238" name="Shape 3238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239" name="Shape 3239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240" name="Shape 3240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241" name="Shape 3241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242" name="Shape 3242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243" name="Shape 3243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244" name="Shape 3244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245" name="Shape 3245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46" name="Shape 3246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47" name="Shape 3247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48" name="Shape 3248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49" name="Shape 3249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0" name="Shape 3250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38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1" name="Shape 3251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2" name="Shape 3252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3" name="Shape 3253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4" name="Shape 3254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5" name="Shape 3255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381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6" name="Shape 3256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57" name="Shape 3257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258" name="Shape 3258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259" name="Shape 3259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260" name="Shape 3260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261" name="Shape 3261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62" name="Shape 3262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63" name="Shape 3263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264" name="Shape 3264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265" name="Shape 3265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266" name="Shape 3266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67" name="Shape 3267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68" name="Shape 3268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Shape 3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271" name="Shape 32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72" name="Shape 3272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273" name="Shape 3273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274" name="Shape 3274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275" name="Shape 3275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276" name="Shape 3276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277" name="Shape 3277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278" name="Shape 3278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279" name="Shape 3279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280" name="Shape 3280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1" name="Shape 3281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2" name="Shape 3282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3" name="Shape 3283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4" name="Shape 3284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5" name="Shape 3285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6" name="Shape 3286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7" name="Shape 3287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8" name="Shape 3288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89" name="Shape 3289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90" name="Shape 3290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291" name="Shape 3291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292" name="Shape 3292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293" name="Shape 3293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94" name="Shape 3294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295" name="Shape 3295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296" name="Shape 3296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297" name="Shape 3297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  <p:sp>
        <p:nvSpPr>
          <p:cNvPr id="3298" name="Shape 3298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Shape 33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301" name="Shape 33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02" name="Shape 3302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303" name="Shape 3303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304" name="Shape 3304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305" name="Shape 3305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306" name="Shape 3306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307" name="Shape 3307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308" name="Shape 3308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309" name="Shape 3309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310" name="Shape 3310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1" name="Shape 3311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2" name="Shape 3312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3" name="Shape 3313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4" name="Shape 3314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5" name="Shape 3315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6" name="Shape 3316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7" name="Shape 3317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8" name="Shape 3318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19" name="Shape 3319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20" name="Shape 3320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321" name="Shape 3321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322" name="Shape 3322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323" name="Shape 3323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24" name="Shape 3324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325" name="Shape 3325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326" name="Shape 3326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27" name="Shape 3327"/>
          <p:cNvSpPr/>
          <p:nvPr/>
        </p:nvSpPr>
        <p:spPr>
          <a:xfrm>
            <a:off x="2450022" y="8546284"/>
            <a:ext cx="2949725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/>
            <a:r>
              <a:t>Highest preference</a:t>
            </a:r>
          </a:p>
          <a:p>
            <a:pPr algn="ctr"/>
            <a:r>
              <a:t>obtainable here</a:t>
            </a:r>
          </a:p>
        </p:txBody>
      </p:sp>
      <p:sp>
        <p:nvSpPr>
          <p:cNvPr id="3328" name="Shape 3328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29" name="Shape 3329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Shape 3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332" name="Shape 33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33" name="Shape 3333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334" name="Shape 3334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335" name="Shape 3335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336" name="Shape 3336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337" name="Shape 3337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338" name="Shape 3338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339" name="Shape 3339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340" name="Shape 3340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341" name="Shape 3341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2" name="Shape 3342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3" name="Shape 3343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4" name="Shape 3344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5" name="Shape 3345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6" name="Shape 3346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47" name="Shape 3347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3348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555359" y="7041194"/>
            <a:ext cx="670662" cy="190501"/>
          </a:xfrm>
          <a:prstGeom prst="rect">
            <a:avLst/>
          </a:prstGeom>
        </p:spPr>
      </p:pic>
      <p:sp>
        <p:nvSpPr>
          <p:cNvPr id="3350" name="Shape 3350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51" name="Shape 3351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52" name="Shape 3352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353" name="Shape 3353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354" name="Shape 3354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355" name="Shape 3355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56" name="Shape 3356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357" name="Shape 3357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358" name="Shape 3358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59" name="Shape 3359"/>
          <p:cNvSpPr/>
          <p:nvPr/>
        </p:nvSpPr>
        <p:spPr>
          <a:xfrm>
            <a:off x="3075100" y="8431617"/>
            <a:ext cx="169956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ctr"/>
            <a:r>
              <a:t>But there</a:t>
            </a:r>
          </a:p>
          <a:p>
            <a:pPr algn="ctr"/>
            <a:r>
              <a:t>could be a</a:t>
            </a:r>
          </a:p>
          <a:p>
            <a:pPr algn="ctr"/>
            <a:r>
              <a:t>failure!</a:t>
            </a:r>
          </a:p>
        </p:txBody>
      </p:sp>
      <p:sp>
        <p:nvSpPr>
          <p:cNvPr id="3360" name="Shape 3360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61" name="Shape 3361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Shape 3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364" name="Shape 33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65" name="Shape 3365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366" name="Shape 3366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367" name="Shape 3367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368" name="Shape 3368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369" name="Shape 3369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370" name="Shape 3370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371" name="Shape 3371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372" name="Shape 3372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373" name="Shape 3373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4" name="Shape 3374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5" name="Shape 3375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6" name="Shape 3376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7" name="Shape 3377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8" name="Shape 3378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79" name="Shape 3379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pic>
        <p:nvPicPr>
          <p:cNvPr id="3380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3555359" y="7041194"/>
            <a:ext cx="670662" cy="190501"/>
          </a:xfrm>
          <a:prstGeom prst="rect">
            <a:avLst/>
          </a:prstGeom>
        </p:spPr>
      </p:pic>
      <p:sp>
        <p:nvSpPr>
          <p:cNvPr id="3382" name="Shape 3382"/>
          <p:cNvSpPr/>
          <p:nvPr/>
        </p:nvSpPr>
        <p:spPr>
          <a:xfrm>
            <a:off x="1351996" y="6913638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83" name="Shape 3383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84" name="Shape 3384"/>
          <p:cNvSpPr/>
          <p:nvPr/>
        </p:nvSpPr>
        <p:spPr>
          <a:xfrm>
            <a:off x="703895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385" name="Shape 3385"/>
          <p:cNvSpPr/>
          <p:nvPr/>
        </p:nvSpPr>
        <p:spPr>
          <a:xfrm>
            <a:off x="3213542" y="7788374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386" name="Shape 3386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387" name="Shape 3387"/>
          <p:cNvSpPr/>
          <p:nvPr/>
        </p:nvSpPr>
        <p:spPr>
          <a:xfrm>
            <a:off x="1351996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88" name="Shape 3388"/>
          <p:cNvSpPr/>
          <p:nvPr/>
        </p:nvSpPr>
        <p:spPr>
          <a:xfrm>
            <a:off x="1117046" y="6147720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389" name="Shape 3389"/>
          <p:cNvSpPr/>
          <p:nvPr/>
        </p:nvSpPr>
        <p:spPr>
          <a:xfrm>
            <a:off x="3655740" y="6110614"/>
            <a:ext cx="469901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3390" name="Shape 3390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91" name="Shape 3391"/>
          <p:cNvSpPr/>
          <p:nvPr/>
        </p:nvSpPr>
        <p:spPr>
          <a:xfrm>
            <a:off x="657766" y="8741418"/>
            <a:ext cx="3891933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def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Sometimes there is</a:t>
            </a:r>
          </a:p>
          <a:p>
            <a:pPr algn="ctr">
              <a:defRPr i="1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pPr>
            <a:r>
              <a:t>no best choice</a:t>
            </a:r>
          </a:p>
        </p:txBody>
      </p:sp>
      <p:sp>
        <p:nvSpPr>
          <p:cNvPr id="3392" name="Shape 3392"/>
          <p:cNvSpPr/>
          <p:nvPr/>
        </p:nvSpPr>
        <p:spPr>
          <a:xfrm>
            <a:off x="1690676" y="4751496"/>
            <a:ext cx="1862641" cy="1"/>
          </a:xfrm>
          <a:prstGeom prst="line">
            <a:avLst/>
          </a:prstGeom>
          <a:ln w="63500">
            <a:solidFill>
              <a:schemeClr val="accent5">
                <a:hueOff val="-176146"/>
                <a:satOff val="3665"/>
                <a:lumOff val="-13986"/>
              </a:scheme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393" name="Shape 3393"/>
          <p:cNvSpPr/>
          <p:nvPr/>
        </p:nvSpPr>
        <p:spPr>
          <a:xfrm>
            <a:off x="2107874" y="4276747"/>
            <a:ext cx="104809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choice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Shape 3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396" name="Shape 33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7" name="Shape 3397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398" name="Shape 3398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399" name="Shape 3399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400" name="Shape 3400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401" name="Shape 3401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402" name="Shape 3402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403" name="Shape 3403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404" name="Shape 3404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405" name="Shape 3405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406" name="Shape 3406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407" name="Shape 3407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408" name="Shape 3408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09" name="Shape 3409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0" name="Shape 3410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1" name="Shape 3411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2" name="Shape 3412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3" name="Shape 3413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4" name="Shape 3414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5" name="Shape 3415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6" name="Shape 3416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7" name="Shape 3417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8" name="Shape 3418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19" name="Shape 3419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0" name="Shape 3420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421" name="Shape 3421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422" name="Shape 3422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423" name="Shape 3423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424" name="Shape 3424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5" name="Shape 3425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26" name="Shape 3426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427" name="Shape 3427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428" name="Shape 3428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429" name="Shape 3429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30" name="Shape 3430"/>
          <p:cNvSpPr/>
          <p:nvPr/>
        </p:nvSpPr>
        <p:spPr>
          <a:xfrm>
            <a:off x="1147059" y="5938526"/>
            <a:ext cx="931846" cy="168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6" h="21600" fill="norm" stroke="1" extrusionOk="0">
                <a:moveTo>
                  <a:pt x="0" y="0"/>
                </a:moveTo>
                <a:cubicBezTo>
                  <a:pt x="6283" y="1272"/>
                  <a:pt x="11917" y="3397"/>
                  <a:pt x="16406" y="6188"/>
                </a:cubicBezTo>
                <a:cubicBezTo>
                  <a:pt x="19235" y="7946"/>
                  <a:pt x="21600" y="10073"/>
                  <a:pt x="21111" y="12419"/>
                </a:cubicBezTo>
                <a:cubicBezTo>
                  <a:pt x="20766" y="14076"/>
                  <a:pt x="18967" y="15490"/>
                  <a:pt x="18091" y="17077"/>
                </a:cubicBezTo>
                <a:cubicBezTo>
                  <a:pt x="17277" y="18549"/>
                  <a:pt x="17277" y="20127"/>
                  <a:pt x="18091" y="21600"/>
                </a:cubicBezTo>
              </a:path>
            </a:pathLst>
          </a:cu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31" name="Shape 3431"/>
          <p:cNvSpPr/>
          <p:nvPr/>
        </p:nvSpPr>
        <p:spPr>
          <a:xfrm>
            <a:off x="3038443" y="5842768"/>
            <a:ext cx="682350" cy="177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5" h="21600" fill="norm" stroke="1" extrusionOk="0">
                <a:moveTo>
                  <a:pt x="21315" y="0"/>
                </a:moveTo>
                <a:cubicBezTo>
                  <a:pt x="16804" y="373"/>
                  <a:pt x="12951" y="1506"/>
                  <a:pt x="10794" y="3092"/>
                </a:cubicBezTo>
                <a:cubicBezTo>
                  <a:pt x="8349" y="4889"/>
                  <a:pt x="8437" y="7031"/>
                  <a:pt x="6399" y="8899"/>
                </a:cubicBezTo>
                <a:cubicBezTo>
                  <a:pt x="4823" y="10344"/>
                  <a:pt x="2042" y="11557"/>
                  <a:pt x="792" y="13052"/>
                </a:cubicBezTo>
                <a:cubicBezTo>
                  <a:pt x="-285" y="14340"/>
                  <a:pt x="-143" y="15717"/>
                  <a:pt x="503" y="17046"/>
                </a:cubicBezTo>
                <a:cubicBezTo>
                  <a:pt x="1283" y="18653"/>
                  <a:pt x="2780" y="20194"/>
                  <a:pt x="4926" y="21600"/>
                </a:cubicBezTo>
              </a:path>
            </a:pathLst>
          </a:cu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0" grpId="1"/>
      <p:bldP build="whole" bldLvl="1" animBg="1" rev="0" advAuto="0" spid="3431" grpId="2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Shape 34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434" name="Shape 34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5" name="Shape 3435"/>
          <p:cNvSpPr/>
          <p:nvPr/>
        </p:nvSpPr>
        <p:spPr>
          <a:xfrm>
            <a:off x="2166713" y="1483126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start</a:t>
            </a:r>
          </a:p>
        </p:txBody>
      </p:sp>
      <p:sp>
        <p:nvSpPr>
          <p:cNvPr id="3436" name="Shape 3436"/>
          <p:cNvSpPr/>
          <p:nvPr/>
        </p:nvSpPr>
        <p:spPr>
          <a:xfrm>
            <a:off x="91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(Z,1,1)</a:t>
            </a:r>
          </a:p>
        </p:txBody>
      </p:sp>
      <p:sp>
        <p:nvSpPr>
          <p:cNvPr id="3437" name="Shape 3437"/>
          <p:cNvSpPr/>
          <p:nvPr/>
        </p:nvSpPr>
        <p:spPr>
          <a:xfrm>
            <a:off x="2184977" y="2583418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(Y,1,1)</a:t>
            </a:r>
          </a:p>
        </p:txBody>
      </p:sp>
      <p:sp>
        <p:nvSpPr>
          <p:cNvPr id="3438" name="Shape 3438"/>
          <p:cNvSpPr/>
          <p:nvPr/>
        </p:nvSpPr>
        <p:spPr>
          <a:xfrm>
            <a:off x="3487865" y="2605056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(X,1,1)</a:t>
            </a:r>
          </a:p>
        </p:txBody>
      </p:sp>
      <p:sp>
        <p:nvSpPr>
          <p:cNvPr id="3439" name="Shape 3439"/>
          <p:cNvSpPr/>
          <p:nvPr/>
        </p:nvSpPr>
        <p:spPr>
          <a:xfrm>
            <a:off x="914977" y="4942651"/>
            <a:ext cx="874039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 -,2)</a:t>
            </a:r>
          </a:p>
        </p:txBody>
      </p:sp>
      <p:sp>
        <p:nvSpPr>
          <p:cNvPr id="3440" name="Shape 3440"/>
          <p:cNvSpPr/>
          <p:nvPr/>
        </p:nvSpPr>
        <p:spPr>
          <a:xfrm>
            <a:off x="914977" y="3762456"/>
            <a:ext cx="874039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(E, -,2)</a:t>
            </a:r>
          </a:p>
        </p:txBody>
      </p:sp>
      <p:sp>
        <p:nvSpPr>
          <p:cNvPr id="3441" name="Shape 3441"/>
          <p:cNvSpPr/>
          <p:nvPr/>
        </p:nvSpPr>
        <p:spPr>
          <a:xfrm>
            <a:off x="3453672" y="3725741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(D,2,2)</a:t>
            </a:r>
          </a:p>
        </p:txBody>
      </p:sp>
      <p:sp>
        <p:nvSpPr>
          <p:cNvPr id="3442" name="Shape 3442"/>
          <p:cNvSpPr/>
          <p:nvPr/>
        </p:nvSpPr>
        <p:spPr>
          <a:xfrm>
            <a:off x="3453672" y="4928793"/>
            <a:ext cx="874038" cy="792948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(C,3,2)</a:t>
            </a:r>
          </a:p>
        </p:txBody>
      </p:sp>
      <p:sp>
        <p:nvSpPr>
          <p:cNvPr id="3443" name="Shape 3443"/>
          <p:cNvSpPr/>
          <p:nvPr/>
        </p:nvSpPr>
        <p:spPr>
          <a:xfrm>
            <a:off x="3453672" y="6106445"/>
            <a:ext cx="874038" cy="792948"/>
          </a:xfrm>
          <a:prstGeom prst="ellipse">
            <a:avLst/>
          </a:prstGeom>
          <a:solidFill>
            <a:srgbClr val="FFFFFF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(A,4,2)</a:t>
            </a:r>
          </a:p>
        </p:txBody>
      </p:sp>
      <p:sp>
        <p:nvSpPr>
          <p:cNvPr id="3444" name="Shape 3444"/>
          <p:cNvSpPr/>
          <p:nvPr/>
        </p:nvSpPr>
        <p:spPr>
          <a:xfrm>
            <a:off x="2125071" y="6106445"/>
            <a:ext cx="874038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(B, -,3)</a:t>
            </a:r>
          </a:p>
        </p:txBody>
      </p:sp>
      <p:sp>
        <p:nvSpPr>
          <p:cNvPr id="3445" name="Shape 3445"/>
          <p:cNvSpPr/>
          <p:nvPr/>
        </p:nvSpPr>
        <p:spPr>
          <a:xfrm>
            <a:off x="2766359" y="8423650"/>
            <a:ext cx="874039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end</a:t>
            </a:r>
          </a:p>
        </p:txBody>
      </p:sp>
      <p:sp>
        <p:nvSpPr>
          <p:cNvPr id="3446" name="Shape 3446"/>
          <p:cNvSpPr/>
          <p:nvPr/>
        </p:nvSpPr>
        <p:spPr>
          <a:xfrm flipH="1">
            <a:off x="1614887" y="2175063"/>
            <a:ext cx="695263" cy="485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47" name="Shape 3447"/>
          <p:cNvSpPr/>
          <p:nvPr/>
        </p:nvSpPr>
        <p:spPr>
          <a:xfrm>
            <a:off x="2606373" y="2273097"/>
            <a:ext cx="4959" cy="3089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48" name="Shape 3448"/>
          <p:cNvSpPr/>
          <p:nvPr/>
        </p:nvSpPr>
        <p:spPr>
          <a:xfrm>
            <a:off x="2910742" y="3294597"/>
            <a:ext cx="625374" cy="5617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49" name="Shape 3449"/>
          <p:cNvSpPr/>
          <p:nvPr/>
        </p:nvSpPr>
        <p:spPr>
          <a:xfrm flipH="1">
            <a:off x="3896907" y="3389153"/>
            <a:ext cx="7811" cy="34774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0" name="Shape 3450"/>
          <p:cNvSpPr/>
          <p:nvPr/>
        </p:nvSpPr>
        <p:spPr>
          <a:xfrm>
            <a:off x="1340188" y="3378210"/>
            <a:ext cx="4785" cy="3920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1" name="Shape 3451"/>
          <p:cNvSpPr/>
          <p:nvPr/>
        </p:nvSpPr>
        <p:spPr>
          <a:xfrm>
            <a:off x="3890690" y="4529859"/>
            <a:ext cx="1" cy="4105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2" name="Shape 3452"/>
          <p:cNvSpPr/>
          <p:nvPr/>
        </p:nvSpPr>
        <p:spPr>
          <a:xfrm>
            <a:off x="3890691" y="5726206"/>
            <a:ext cx="1" cy="3867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3" name="Shape 3453"/>
          <p:cNvSpPr/>
          <p:nvPr/>
        </p:nvSpPr>
        <p:spPr>
          <a:xfrm>
            <a:off x="3890690" y="6896363"/>
            <a:ext cx="1" cy="4801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4" name="Shape 3454"/>
          <p:cNvSpPr/>
          <p:nvPr/>
        </p:nvSpPr>
        <p:spPr>
          <a:xfrm>
            <a:off x="1604861" y="5668341"/>
            <a:ext cx="691532" cy="530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5" name="Shape 3455"/>
          <p:cNvSpPr/>
          <p:nvPr/>
        </p:nvSpPr>
        <p:spPr>
          <a:xfrm>
            <a:off x="2558363" y="6896363"/>
            <a:ext cx="1" cy="4752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6" name="Shape 3456"/>
          <p:cNvSpPr/>
          <p:nvPr/>
        </p:nvSpPr>
        <p:spPr>
          <a:xfrm flipH="1">
            <a:off x="1345801" y="4555823"/>
            <a:ext cx="5353" cy="3916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7" name="Shape 3457"/>
          <p:cNvSpPr/>
          <p:nvPr/>
        </p:nvSpPr>
        <p:spPr>
          <a:xfrm flipH="1">
            <a:off x="2833857" y="5613694"/>
            <a:ext cx="763583" cy="5683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58" name="Shape 3458"/>
          <p:cNvSpPr/>
          <p:nvPr/>
        </p:nvSpPr>
        <p:spPr>
          <a:xfrm>
            <a:off x="2086472" y="7369219"/>
            <a:ext cx="943783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459" name="Shape 3459"/>
          <p:cNvSpPr/>
          <p:nvPr/>
        </p:nvSpPr>
        <p:spPr>
          <a:xfrm>
            <a:off x="2121344" y="7416248"/>
            <a:ext cx="874039" cy="792948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 -, 4)</a:t>
            </a:r>
          </a:p>
        </p:txBody>
      </p:sp>
      <p:sp>
        <p:nvSpPr>
          <p:cNvPr id="3460" name="Shape 3460"/>
          <p:cNvSpPr/>
          <p:nvPr/>
        </p:nvSpPr>
        <p:spPr>
          <a:xfrm>
            <a:off x="3418799" y="7369219"/>
            <a:ext cx="943784" cy="88700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40000"/>
              </a:lnSpc>
            </a:pPr>
          </a:p>
        </p:txBody>
      </p:sp>
      <p:sp>
        <p:nvSpPr>
          <p:cNvPr id="3461" name="Shape 3461"/>
          <p:cNvSpPr/>
          <p:nvPr/>
        </p:nvSpPr>
        <p:spPr>
          <a:xfrm>
            <a:off x="3453672" y="7416248"/>
            <a:ext cx="874038" cy="792948"/>
          </a:xfrm>
          <a:prstGeom prst="ellipse">
            <a:avLst/>
          </a:prstGeom>
          <a:solidFill>
            <a:srgbClr val="DCDEE0"/>
          </a:solidFill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40000"/>
              </a:lnSpc>
              <a:defRPr sz="1900"/>
            </a:lvl1pPr>
          </a:lstStyle>
          <a:p>
            <a:pPr/>
            <a:r>
              <a:t>(W,5, -)</a:t>
            </a:r>
          </a:p>
        </p:txBody>
      </p:sp>
      <p:sp>
        <p:nvSpPr>
          <p:cNvPr id="3462" name="Shape 3462"/>
          <p:cNvSpPr/>
          <p:nvPr/>
        </p:nvSpPr>
        <p:spPr>
          <a:xfrm flipH="1">
            <a:off x="3528861" y="8222574"/>
            <a:ext cx="169746" cy="3170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63" name="Shape 3463"/>
          <p:cNvSpPr/>
          <p:nvPr/>
        </p:nvSpPr>
        <p:spPr>
          <a:xfrm>
            <a:off x="2720616" y="8232593"/>
            <a:ext cx="175096" cy="29672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64" name="Shape 3464"/>
          <p:cNvSpPr/>
          <p:nvPr/>
        </p:nvSpPr>
        <p:spPr>
          <a:xfrm>
            <a:off x="10792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{2}</a:t>
            </a:r>
          </a:p>
        </p:txBody>
      </p:sp>
      <p:sp>
        <p:nvSpPr>
          <p:cNvPr id="3465" name="Shape 3465"/>
          <p:cNvSpPr/>
          <p:nvPr/>
        </p:nvSpPr>
        <p:spPr>
          <a:xfrm>
            <a:off x="4051045" y="7580679"/>
            <a:ext cx="1107002" cy="636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ctr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{1}</a:t>
            </a:r>
          </a:p>
        </p:txBody>
      </p:sp>
      <p:sp>
        <p:nvSpPr>
          <p:cNvPr id="3466" name="Shape 3466"/>
          <p:cNvSpPr/>
          <p:nvPr/>
        </p:nvSpPr>
        <p:spPr>
          <a:xfrm>
            <a:off x="5954610" y="1632333"/>
            <a:ext cx="6082664" cy="7435058"/>
          </a:xfrm>
          <a:prstGeom prst="rect">
            <a:avLst/>
          </a:prstGeom>
          <a:ln w="1905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A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 comm=(3,2)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comm←(4,2),</a:t>
            </a:r>
          </a:p>
          <a:p>
            <a:pPr>
              <a:defRPr sz="2400"/>
            </a:pPr>
            <a:r>
              <a:t>                    comm← noexport, MED←80</a:t>
            </a:r>
          </a:p>
          <a:p>
            <a:pPr>
              <a:defRPr sz="2400"/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B</a:t>
            </a:r>
          </a:p>
          <a:p>
            <a:pPr>
              <a:defRPr sz="2400"/>
            </a:pPr>
            <a:r>
              <a:t>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match</a:t>
            </a:r>
            <a:r>
              <a:t> peer=C</a:t>
            </a:r>
          </a:p>
          <a:p>
            <a:pPr>
              <a:defRPr sz="2400"/>
            </a:pPr>
            <a:r>
              <a:t>       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 peer←W, comm←(-,3),  </a:t>
            </a:r>
          </a:p>
          <a:p>
            <a:pPr>
              <a:defRPr sz="2400"/>
            </a:pPr>
            <a:r>
              <a:t>                    comm←noexport, MED←81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C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[lp=99] peer=E, comm=(-,2)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peer←B, comm←(-,2)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</a:t>
            </a:r>
            <a:r>
              <a:t>match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[lp=100] peer=D, comm=(2,2)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peer←A,B, comm←(3,2)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solidFill>
                  <a:srgbClr val="A6AAA9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Router D</a:t>
            </a: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    match 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regex=(X + 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        </a:t>
            </a:r>
            <a:r>
              <a:t>export</a:t>
            </a:r>
            <a:r>
              <a:rPr>
                <a:latin typeface="Gill Sans"/>
                <a:ea typeface="Gill Sans"/>
                <a:cs typeface="Gill Sans"/>
                <a:sym typeface="Gill Sans"/>
              </a:rPr>
              <a:t> peer←C, comm←(2,2)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>
              <a:defRPr sz="2400"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rPr>
                <a:latin typeface="Gill Sans"/>
                <a:ea typeface="Gill Sans"/>
                <a:cs typeface="Gill Sans"/>
                <a:sym typeface="Gill Sans"/>
              </a:rPr>
              <a:t>…</a:t>
            </a:r>
          </a:p>
        </p:txBody>
      </p:sp>
      <p:sp>
        <p:nvSpPr>
          <p:cNvPr id="3467" name="Shape 3467"/>
          <p:cNvSpPr/>
          <p:nvPr/>
        </p:nvSpPr>
        <p:spPr>
          <a:xfrm>
            <a:off x="2940590" y="2162946"/>
            <a:ext cx="698858" cy="5579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sp>
        <p:nvSpPr>
          <p:cNvPr id="3468" name="Shape 3468"/>
          <p:cNvSpPr/>
          <p:nvPr/>
        </p:nvSpPr>
        <p:spPr>
          <a:xfrm flipH="1">
            <a:off x="11080985" y="6205809"/>
            <a:ext cx="501600" cy="501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latin typeface="+mn-lt"/>
                <a:ea typeface="+mn-ea"/>
                <a:cs typeface="+mn-cs"/>
                <a:sym typeface="Helvetica Light"/>
              </a:defRPr>
            </a:pPr>
          </a:p>
        </p:txBody>
      </p:sp>
      <p:grpSp>
        <p:nvGrpSpPr>
          <p:cNvPr id="3471" name="Group 3471"/>
          <p:cNvGrpSpPr/>
          <p:nvPr/>
        </p:nvGrpSpPr>
        <p:grpSpPr>
          <a:xfrm>
            <a:off x="11072437" y="5074806"/>
            <a:ext cx="1875795" cy="1102588"/>
            <a:chOff x="0" y="0"/>
            <a:chExt cx="1875794" cy="1102586"/>
          </a:xfrm>
        </p:grpSpPr>
        <p:sp>
          <p:nvSpPr>
            <p:cNvPr id="3469" name="Shape 3469"/>
            <p:cNvSpPr/>
            <p:nvPr/>
          </p:nvSpPr>
          <p:spPr>
            <a:xfrm>
              <a:off x="0" y="0"/>
              <a:ext cx="1858999" cy="1102587"/>
            </a:xfrm>
            <a:prstGeom prst="rect">
              <a:avLst/>
            </a:prstGeom>
            <a:solidFill>
              <a:srgbClr val="FFE5E0"/>
            </a:solidFill>
            <a:ln w="38100" cap="flat">
              <a:solidFill>
                <a:srgbClr val="BB5C1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130213" y="94093"/>
              <a:ext cx="1745582" cy="914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Prefer D’s </a:t>
              </a:r>
            </a:p>
            <a:p>
              <a:pPr/>
              <a:r>
                <a:t>announce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Shape 34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to BGP:</a:t>
            </a:r>
          </a:p>
        </p:txBody>
      </p:sp>
      <p:sp>
        <p:nvSpPr>
          <p:cNvPr id="3474" name="Shape 34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02" name="Group 3502"/>
          <p:cNvGrpSpPr/>
          <p:nvPr/>
        </p:nvGrpSpPr>
        <p:grpSpPr>
          <a:xfrm>
            <a:off x="272816" y="3025768"/>
            <a:ext cx="5906777" cy="3575064"/>
            <a:chOff x="0" y="0"/>
            <a:chExt cx="5906776" cy="3575062"/>
          </a:xfrm>
        </p:grpSpPr>
        <p:grpSp>
          <p:nvGrpSpPr>
            <p:cNvPr id="3499" name="Group 3499"/>
            <p:cNvGrpSpPr/>
            <p:nvPr/>
          </p:nvGrpSpPr>
          <p:grpSpPr>
            <a:xfrm>
              <a:off x="0" y="-1"/>
              <a:ext cx="5906777" cy="3575064"/>
              <a:chOff x="0" y="0"/>
              <a:chExt cx="5906776" cy="3575062"/>
            </a:xfrm>
          </p:grpSpPr>
          <p:sp>
            <p:nvSpPr>
              <p:cNvPr id="3475" name="Shape 3475"/>
              <p:cNvSpPr/>
              <p:nvPr/>
            </p:nvSpPr>
            <p:spPr>
              <a:xfrm flipH="1" flipV="1">
                <a:off x="3631876" y="740915"/>
                <a:ext cx="1101527" cy="612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76" name="Shape 3476"/>
              <p:cNvSpPr/>
              <p:nvPr/>
            </p:nvSpPr>
            <p:spPr>
              <a:xfrm flipV="1">
                <a:off x="4743603" y="477209"/>
                <a:ext cx="278486" cy="8439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77" name="Shape 3477"/>
              <p:cNvSpPr/>
              <p:nvPr/>
            </p:nvSpPr>
            <p:spPr>
              <a:xfrm flipH="1" flipV="1">
                <a:off x="5119466" y="2335492"/>
                <a:ext cx="203669" cy="9348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78" name="Shape 3478"/>
              <p:cNvSpPr/>
              <p:nvPr/>
            </p:nvSpPr>
            <p:spPr>
              <a:xfrm flipH="1" flipV="1">
                <a:off x="236538" y="327429"/>
                <a:ext cx="711808" cy="17164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79" name="Shape 3479"/>
              <p:cNvSpPr/>
              <p:nvPr/>
            </p:nvSpPr>
            <p:spPr>
              <a:xfrm flipH="1" flipV="1">
                <a:off x="755529" y="360694"/>
                <a:ext cx="1061864" cy="10618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80" name="Shape 3480"/>
              <p:cNvSpPr/>
              <p:nvPr/>
            </p:nvSpPr>
            <p:spPr>
              <a:xfrm>
                <a:off x="835325" y="1234418"/>
                <a:ext cx="4957224" cy="1239610"/>
              </a:xfrm>
              <a:prstGeom prst="ellipse">
                <a:avLst/>
              </a:prstGeom>
              <a:solidFill>
                <a:srgbClr val="FFEDB4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481" name="Shape 3481"/>
              <p:cNvSpPr/>
              <p:nvPr/>
            </p:nvSpPr>
            <p:spPr>
              <a:xfrm>
                <a:off x="397275" y="1624611"/>
                <a:ext cx="760395" cy="679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B</a:t>
                </a:r>
              </a:p>
            </p:txBody>
          </p:sp>
          <p:sp>
            <p:nvSpPr>
              <p:cNvPr id="3482" name="Shape 3482"/>
              <p:cNvSpPr/>
              <p:nvPr/>
            </p:nvSpPr>
            <p:spPr>
              <a:xfrm>
                <a:off x="1695958" y="866767"/>
                <a:ext cx="579580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A</a:t>
                </a:r>
              </a:p>
            </p:txBody>
          </p:sp>
          <p:sp>
            <p:nvSpPr>
              <p:cNvPr id="3483" name="Shape 3483"/>
              <p:cNvSpPr/>
              <p:nvPr/>
            </p:nvSpPr>
            <p:spPr>
              <a:xfrm>
                <a:off x="4744328" y="1346231"/>
                <a:ext cx="664519" cy="699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D</a:t>
                </a:r>
              </a:p>
            </p:txBody>
          </p:sp>
          <p:sp>
            <p:nvSpPr>
              <p:cNvPr id="3484" name="Shape 3484"/>
              <p:cNvSpPr/>
              <p:nvPr/>
            </p:nvSpPr>
            <p:spPr>
              <a:xfrm>
                <a:off x="5040214" y="1780682"/>
                <a:ext cx="599056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E</a:t>
                </a:r>
              </a:p>
            </p:txBody>
          </p:sp>
          <p:sp>
            <p:nvSpPr>
              <p:cNvPr id="3485" name="Shape 3485"/>
              <p:cNvSpPr/>
              <p:nvPr/>
            </p:nvSpPr>
            <p:spPr>
              <a:xfrm>
                <a:off x="780501" y="1708525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86" name="Shape 3486"/>
              <p:cNvSpPr/>
              <p:nvPr/>
            </p:nvSpPr>
            <p:spPr>
              <a:xfrm>
                <a:off x="1723223" y="126968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87" name="Shape 3487"/>
              <p:cNvSpPr/>
              <p:nvPr/>
            </p:nvSpPr>
            <p:spPr>
              <a:xfrm>
                <a:off x="4603480" y="1232512"/>
                <a:ext cx="203307" cy="223367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88" name="Shape 3488"/>
              <p:cNvSpPr/>
              <p:nvPr/>
            </p:nvSpPr>
            <p:spPr>
              <a:xfrm>
                <a:off x="5015366" y="219450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89" name="Shape 3489"/>
              <p:cNvSpPr/>
              <p:nvPr/>
            </p:nvSpPr>
            <p:spPr>
              <a:xfrm>
                <a:off x="3534129" y="1482922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90" name="Shape 3490"/>
              <p:cNvSpPr/>
              <p:nvPr/>
            </p:nvSpPr>
            <p:spPr>
              <a:xfrm>
                <a:off x="3298674" y="1702915"/>
                <a:ext cx="674217" cy="72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C</a:t>
                </a:r>
              </a:p>
            </p:txBody>
          </p:sp>
          <p:sp>
            <p:nvSpPr>
              <p:cNvPr id="3491" name="Shape 3491"/>
              <p:cNvSpPr/>
              <p:nvPr/>
            </p:nvSpPr>
            <p:spPr>
              <a:xfrm>
                <a:off x="3607732" y="1625183"/>
                <a:ext cx="1522948" cy="65865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92" name="Shape 3492"/>
              <p:cNvSpPr/>
              <p:nvPr/>
            </p:nvSpPr>
            <p:spPr>
              <a:xfrm flipV="1">
                <a:off x="996145" y="1596162"/>
                <a:ext cx="2685080" cy="2102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93" name="Shape 3493"/>
              <p:cNvSpPr/>
              <p:nvPr/>
            </p:nvSpPr>
            <p:spPr>
              <a:xfrm>
                <a:off x="1836685" y="1374191"/>
                <a:ext cx="1753374" cy="1860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94" name="Shape 3494"/>
              <p:cNvSpPr/>
              <p:nvPr/>
            </p:nvSpPr>
            <p:spPr>
              <a:xfrm flipV="1">
                <a:off x="3562051" y="1317461"/>
                <a:ext cx="1241177" cy="2995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495" name="Shape 3495"/>
              <p:cNvSpPr/>
              <p:nvPr/>
            </p:nvSpPr>
            <p:spPr>
              <a:xfrm>
                <a:off x="4750566" y="2708353"/>
                <a:ext cx="1156211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Z</a:t>
                </a:r>
              </a:p>
            </p:txBody>
          </p:sp>
          <p:sp>
            <p:nvSpPr>
              <p:cNvPr id="3496" name="Shape 3496"/>
              <p:cNvSpPr/>
              <p:nvPr/>
            </p:nvSpPr>
            <p:spPr>
              <a:xfrm>
                <a:off x="4554634" y="0"/>
                <a:ext cx="1156210" cy="86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3497" name="Shape 3497"/>
              <p:cNvSpPr/>
              <p:nvPr/>
            </p:nvSpPr>
            <p:spPr>
              <a:xfrm>
                <a:off x="3097785" y="80637"/>
                <a:ext cx="1156210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498" name="Shape 3498"/>
              <p:cNvSpPr/>
              <p:nvPr/>
            </p:nvSpPr>
            <p:spPr>
              <a:xfrm>
                <a:off x="-1" y="208654"/>
                <a:ext cx="1380959" cy="1006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W</a:t>
                </a:r>
              </a:p>
            </p:txBody>
          </p:sp>
        </p:grpSp>
        <p:pic>
          <p:nvPicPr>
            <p:cNvPr id="350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940000">
              <a:off x="2295986" y="1228277"/>
              <a:ext cx="400962" cy="400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1" name="Shape 3501"/>
            <p:cNvSpPr/>
            <p:nvPr/>
          </p:nvSpPr>
          <p:spPr>
            <a:xfrm>
              <a:off x="813426" y="929288"/>
              <a:ext cx="3947414" cy="939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84" fill="norm" stroke="1" extrusionOk="0">
                  <a:moveTo>
                    <a:pt x="21600" y="0"/>
                  </a:moveTo>
                  <a:cubicBezTo>
                    <a:pt x="20859" y="3997"/>
                    <a:pt x="20007" y="7622"/>
                    <a:pt x="19059" y="10801"/>
                  </a:cubicBezTo>
                  <a:cubicBezTo>
                    <a:pt x="18099" y="14020"/>
                    <a:pt x="17042" y="16770"/>
                    <a:pt x="15864" y="18359"/>
                  </a:cubicBezTo>
                  <a:cubicBezTo>
                    <a:pt x="14393" y="20342"/>
                    <a:pt x="12805" y="20364"/>
                    <a:pt x="11302" y="20643"/>
                  </a:cubicBezTo>
                  <a:cubicBezTo>
                    <a:pt x="9456" y="20986"/>
                    <a:pt x="7634" y="21600"/>
                    <a:pt x="5790" y="20248"/>
                  </a:cubicBezTo>
                  <a:cubicBezTo>
                    <a:pt x="3585" y="18632"/>
                    <a:pt x="1560" y="14213"/>
                    <a:pt x="0" y="7620"/>
                  </a:cubicBezTo>
                </a:path>
              </a:pathLst>
            </a:custGeom>
            <a:noFill/>
            <a:ln w="762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503" name="Shape 3503"/>
          <p:cNvSpPr/>
          <p:nvPr/>
        </p:nvSpPr>
        <p:spPr>
          <a:xfrm>
            <a:off x="1593907" y="8153400"/>
            <a:ext cx="9149359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3200"/>
            </a:lvl1pPr>
          </a:lstStyle>
          <a:p>
            <a:pPr/>
            <a:r>
              <a:t>The implementation always uses the best available path</a:t>
            </a:r>
          </a:p>
        </p:txBody>
      </p:sp>
      <p:grpSp>
        <p:nvGrpSpPr>
          <p:cNvPr id="3533" name="Group 3533"/>
          <p:cNvGrpSpPr/>
          <p:nvPr/>
        </p:nvGrpSpPr>
        <p:grpSpPr>
          <a:xfrm>
            <a:off x="6551025" y="2765880"/>
            <a:ext cx="5906777" cy="3834952"/>
            <a:chOff x="0" y="278518"/>
            <a:chExt cx="5906776" cy="3834951"/>
          </a:xfrm>
        </p:grpSpPr>
        <p:grpSp>
          <p:nvGrpSpPr>
            <p:cNvPr id="3528" name="Group 3528"/>
            <p:cNvGrpSpPr/>
            <p:nvPr/>
          </p:nvGrpSpPr>
          <p:grpSpPr>
            <a:xfrm>
              <a:off x="0" y="538407"/>
              <a:ext cx="5906777" cy="3575063"/>
              <a:chOff x="0" y="0"/>
              <a:chExt cx="5906776" cy="3575062"/>
            </a:xfrm>
          </p:grpSpPr>
          <p:sp>
            <p:nvSpPr>
              <p:cNvPr id="3504" name="Shape 3504"/>
              <p:cNvSpPr/>
              <p:nvPr/>
            </p:nvSpPr>
            <p:spPr>
              <a:xfrm flipH="1" flipV="1">
                <a:off x="3631876" y="740915"/>
                <a:ext cx="1101527" cy="61232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05" name="Shape 3505"/>
              <p:cNvSpPr/>
              <p:nvPr/>
            </p:nvSpPr>
            <p:spPr>
              <a:xfrm flipV="1">
                <a:off x="4743603" y="477209"/>
                <a:ext cx="278486" cy="8439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06" name="Shape 3506"/>
              <p:cNvSpPr/>
              <p:nvPr/>
            </p:nvSpPr>
            <p:spPr>
              <a:xfrm flipH="1" flipV="1">
                <a:off x="5119466" y="2335492"/>
                <a:ext cx="203669" cy="93487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07" name="Shape 3507"/>
              <p:cNvSpPr/>
              <p:nvPr/>
            </p:nvSpPr>
            <p:spPr>
              <a:xfrm flipH="1" flipV="1">
                <a:off x="236538" y="327429"/>
                <a:ext cx="711808" cy="171646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08" name="Shape 3508"/>
              <p:cNvSpPr/>
              <p:nvPr/>
            </p:nvSpPr>
            <p:spPr>
              <a:xfrm flipH="1" flipV="1">
                <a:off x="755529" y="360694"/>
                <a:ext cx="1061864" cy="106186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09" name="Shape 3509"/>
              <p:cNvSpPr/>
              <p:nvPr/>
            </p:nvSpPr>
            <p:spPr>
              <a:xfrm>
                <a:off x="835325" y="1234418"/>
                <a:ext cx="4957224" cy="1239610"/>
              </a:xfrm>
              <a:prstGeom prst="ellipse">
                <a:avLst/>
              </a:prstGeom>
              <a:solidFill>
                <a:srgbClr val="FFEDB4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3510" name="Shape 3510"/>
              <p:cNvSpPr/>
              <p:nvPr/>
            </p:nvSpPr>
            <p:spPr>
              <a:xfrm>
                <a:off x="397275" y="1624611"/>
                <a:ext cx="760395" cy="679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B</a:t>
                </a:r>
              </a:p>
            </p:txBody>
          </p:sp>
          <p:sp>
            <p:nvSpPr>
              <p:cNvPr id="3511" name="Shape 3511"/>
              <p:cNvSpPr/>
              <p:nvPr/>
            </p:nvSpPr>
            <p:spPr>
              <a:xfrm>
                <a:off x="1695958" y="866767"/>
                <a:ext cx="579580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A</a:t>
                </a:r>
              </a:p>
            </p:txBody>
          </p:sp>
          <p:sp>
            <p:nvSpPr>
              <p:cNvPr id="3512" name="Shape 3512"/>
              <p:cNvSpPr/>
              <p:nvPr/>
            </p:nvSpPr>
            <p:spPr>
              <a:xfrm>
                <a:off x="4744328" y="1346231"/>
                <a:ext cx="664519" cy="699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D</a:t>
                </a:r>
              </a:p>
            </p:txBody>
          </p:sp>
          <p:sp>
            <p:nvSpPr>
              <p:cNvPr id="3513" name="Shape 3513"/>
              <p:cNvSpPr/>
              <p:nvPr/>
            </p:nvSpPr>
            <p:spPr>
              <a:xfrm>
                <a:off x="5040214" y="1780682"/>
                <a:ext cx="599056" cy="726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E</a:t>
                </a:r>
              </a:p>
            </p:txBody>
          </p:sp>
          <p:sp>
            <p:nvSpPr>
              <p:cNvPr id="3514" name="Shape 3514"/>
              <p:cNvSpPr/>
              <p:nvPr/>
            </p:nvSpPr>
            <p:spPr>
              <a:xfrm>
                <a:off x="780501" y="1708525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15" name="Shape 3515"/>
              <p:cNvSpPr/>
              <p:nvPr/>
            </p:nvSpPr>
            <p:spPr>
              <a:xfrm>
                <a:off x="1723223" y="126968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16" name="Shape 3516"/>
              <p:cNvSpPr/>
              <p:nvPr/>
            </p:nvSpPr>
            <p:spPr>
              <a:xfrm>
                <a:off x="4603480" y="1232512"/>
                <a:ext cx="203307" cy="223367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17" name="Shape 3517"/>
              <p:cNvSpPr/>
              <p:nvPr/>
            </p:nvSpPr>
            <p:spPr>
              <a:xfrm>
                <a:off x="5015366" y="2194503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18" name="Shape 3518"/>
              <p:cNvSpPr/>
              <p:nvPr/>
            </p:nvSpPr>
            <p:spPr>
              <a:xfrm>
                <a:off x="3534129" y="1482922"/>
                <a:ext cx="203307" cy="223366"/>
              </a:xfrm>
              <a:prstGeom prst="ellipse">
                <a:avLst/>
              </a:prstGeom>
              <a:solidFill>
                <a:srgbClr val="000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19" name="Shape 3519"/>
              <p:cNvSpPr/>
              <p:nvPr/>
            </p:nvSpPr>
            <p:spPr>
              <a:xfrm>
                <a:off x="3298674" y="1702915"/>
                <a:ext cx="674217" cy="726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t">
                <a:noAutofit/>
              </a:bodyPr>
              <a:lstStyle/>
              <a:p>
                <a:pPr/>
                <a:r>
                  <a:t>C</a:t>
                </a:r>
              </a:p>
            </p:txBody>
          </p:sp>
          <p:sp>
            <p:nvSpPr>
              <p:cNvPr id="3520" name="Shape 3520"/>
              <p:cNvSpPr/>
              <p:nvPr/>
            </p:nvSpPr>
            <p:spPr>
              <a:xfrm>
                <a:off x="3607732" y="1625183"/>
                <a:ext cx="1522948" cy="65865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21" name="Shape 3521"/>
              <p:cNvSpPr/>
              <p:nvPr/>
            </p:nvSpPr>
            <p:spPr>
              <a:xfrm flipV="1">
                <a:off x="996145" y="1596162"/>
                <a:ext cx="2685080" cy="21029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22" name="Shape 3522"/>
              <p:cNvSpPr/>
              <p:nvPr/>
            </p:nvSpPr>
            <p:spPr>
              <a:xfrm>
                <a:off x="1836685" y="1374191"/>
                <a:ext cx="1753374" cy="1860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23" name="Shape 3523"/>
              <p:cNvSpPr/>
              <p:nvPr/>
            </p:nvSpPr>
            <p:spPr>
              <a:xfrm flipV="1">
                <a:off x="3562051" y="1317461"/>
                <a:ext cx="1241177" cy="29951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2400">
                    <a:latin typeface="+mn-lt"/>
                    <a:ea typeface="+mn-ea"/>
                    <a:cs typeface="+mn-cs"/>
                    <a:sym typeface="Helvetica Light"/>
                  </a:defRPr>
                </a:pPr>
              </a:p>
            </p:txBody>
          </p:sp>
          <p:sp>
            <p:nvSpPr>
              <p:cNvPr id="3524" name="Shape 3524"/>
              <p:cNvSpPr/>
              <p:nvPr/>
            </p:nvSpPr>
            <p:spPr>
              <a:xfrm>
                <a:off x="4750566" y="2708353"/>
                <a:ext cx="1156211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Z</a:t>
                </a:r>
              </a:p>
            </p:txBody>
          </p:sp>
          <p:sp>
            <p:nvSpPr>
              <p:cNvPr id="3525" name="Shape 3525"/>
              <p:cNvSpPr/>
              <p:nvPr/>
            </p:nvSpPr>
            <p:spPr>
              <a:xfrm>
                <a:off x="4554634" y="0"/>
                <a:ext cx="1156210" cy="866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3526" name="Shape 3526"/>
              <p:cNvSpPr/>
              <p:nvPr/>
            </p:nvSpPr>
            <p:spPr>
              <a:xfrm>
                <a:off x="3097785" y="80637"/>
                <a:ext cx="1156210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3527" name="Shape 3527"/>
              <p:cNvSpPr/>
              <p:nvPr/>
            </p:nvSpPr>
            <p:spPr>
              <a:xfrm>
                <a:off x="-1" y="208654"/>
                <a:ext cx="1380959" cy="10064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fill="norm" stroke="1" extrusionOk="0">
                    <a:moveTo>
                      <a:pt x="1901" y="6800"/>
                    </a:move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lnTo>
                      <a:pt x="1901" y="6800"/>
                    </a:lnTo>
                    <a:close/>
                  </a:path>
                </a:pathLst>
              </a:custGeom>
              <a:solidFill>
                <a:srgbClr val="BFD0F2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/>
              </a:lstStyle>
              <a:p>
                <a:pPr/>
                <a:r>
                  <a:t>W</a:t>
                </a:r>
              </a:p>
            </p:txBody>
          </p:sp>
        </p:grpSp>
        <p:pic>
          <p:nvPicPr>
            <p:cNvPr id="3529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20940000">
              <a:off x="4028940" y="1829133"/>
              <a:ext cx="400962" cy="4009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0" name="Shape 3530"/>
            <p:cNvSpPr/>
            <p:nvPr/>
          </p:nvSpPr>
          <p:spPr>
            <a:xfrm>
              <a:off x="906330" y="1844955"/>
              <a:ext cx="4097812" cy="1413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145" y="19453"/>
                    <a:pt x="20613" y="17451"/>
                    <a:pt x="20013" y="15627"/>
                  </a:cubicBezTo>
                  <a:cubicBezTo>
                    <a:pt x="18363" y="10606"/>
                    <a:pt x="16222" y="7020"/>
                    <a:pt x="13839" y="6453"/>
                  </a:cubicBezTo>
                  <a:cubicBezTo>
                    <a:pt x="10026" y="5546"/>
                    <a:pt x="6126" y="12629"/>
                    <a:pt x="2586" y="7760"/>
                  </a:cubicBezTo>
                  <a:cubicBezTo>
                    <a:pt x="1428" y="6167"/>
                    <a:pt x="509" y="3409"/>
                    <a:pt x="0" y="0"/>
                  </a:cubicBezTo>
                </a:path>
              </a:pathLst>
            </a:custGeom>
            <a:noFill/>
            <a:ln w="76200" cap="flat">
              <a:solidFill>
                <a:schemeClr val="accent4">
                  <a:hueOff val="384618"/>
                  <a:satOff val="3869"/>
                  <a:lumOff val="5802"/>
                </a:schemeClr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31" name="Shape 3531"/>
            <p:cNvSpPr/>
            <p:nvPr/>
          </p:nvSpPr>
          <p:spPr>
            <a:xfrm>
              <a:off x="1395429" y="278518"/>
              <a:ext cx="1942134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/>
            <a:p>
              <a:pPr/>
              <a:r>
                <a:t>drop from C</a:t>
              </a:r>
            </a:p>
          </p:txBody>
        </p:sp>
        <p:sp>
          <p:nvSpPr>
            <p:cNvPr id="3532" name="Shape 3532"/>
            <p:cNvSpPr/>
            <p:nvPr/>
          </p:nvSpPr>
          <p:spPr>
            <a:xfrm flipH="1">
              <a:off x="2076228" y="954408"/>
              <a:ext cx="317389" cy="73275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</p:grpSp>
      <p:sp>
        <p:nvSpPr>
          <p:cNvPr id="3534" name="Shape 3534"/>
          <p:cNvSpPr/>
          <p:nvPr/>
        </p:nvSpPr>
        <p:spPr>
          <a:xfrm>
            <a:off x="1621409" y="7443267"/>
            <a:ext cx="93176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3200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Implementation:</a:t>
            </a:r>
            <a:r>
              <a:t> C prefers D to E and tags accordingly</a:t>
            </a:r>
          </a:p>
        </p:txBody>
      </p:sp>
      <p:grpSp>
        <p:nvGrpSpPr>
          <p:cNvPr id="3537" name="Group 3537"/>
          <p:cNvGrpSpPr/>
          <p:nvPr/>
        </p:nvGrpSpPr>
        <p:grpSpPr>
          <a:xfrm>
            <a:off x="1463541" y="1833879"/>
            <a:ext cx="9410091" cy="729611"/>
            <a:chOff x="0" y="0"/>
            <a:chExt cx="9410090" cy="729609"/>
          </a:xfrm>
        </p:grpSpPr>
        <p:sp>
          <p:nvSpPr>
            <p:cNvPr id="3535" name="Shape 3535"/>
            <p:cNvSpPr/>
            <p:nvPr/>
          </p:nvSpPr>
          <p:spPr>
            <a:xfrm>
              <a:off x="1316839" y="86780"/>
              <a:ext cx="8093252" cy="556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200">
                  <a:latin typeface="Courier New"/>
                  <a:ea typeface="Courier New"/>
                  <a:cs typeface="Courier New"/>
                  <a:sym typeface="Courier New"/>
                </a:defRPr>
              </a:pPr>
              <a:r>
                <a:t> (W.A.C.D.</a:t>
              </a:r>
              <a:r>
                <a:rPr b="1"/>
                <a:t>out</a:t>
              </a:r>
              <a:r>
                <a:t>) &gt;&gt; (W.B.</a:t>
              </a:r>
              <a:r>
                <a:rPr b="1"/>
                <a:t>in</a:t>
              </a:r>
              <a:r>
                <a:t>+.</a:t>
              </a:r>
              <a:r>
                <a:rPr b="1"/>
                <a:t>out</a:t>
              </a:r>
              <a:r>
                <a:t>)  </a:t>
              </a:r>
            </a:p>
          </p:txBody>
        </p:sp>
        <p:sp>
          <p:nvSpPr>
            <p:cNvPr id="3536" name="Shape 3536"/>
            <p:cNvSpPr/>
            <p:nvPr/>
          </p:nvSpPr>
          <p:spPr>
            <a:xfrm>
              <a:off x="0" y="0"/>
              <a:ext cx="1784894" cy="729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lvl="1" algn="ctr">
                <a:defRPr sz="3600"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t>Policy: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Shape 35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Implementation (5,500 lines of F#)</a:t>
            </a:r>
          </a:p>
        </p:txBody>
      </p:sp>
      <p:sp>
        <p:nvSpPr>
          <p:cNvPr id="3540" name="Shape 35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1" name="Shape 3541"/>
          <p:cNvSpPr/>
          <p:nvPr>
            <p:ph type="body" sz="half" idx="1"/>
          </p:nvPr>
        </p:nvSpPr>
        <p:spPr>
          <a:xfrm>
            <a:off x="694662" y="2598451"/>
            <a:ext cx="6877461" cy="6055298"/>
          </a:xfrm>
          <a:prstGeom prst="rect">
            <a:avLst/>
          </a:prstGeom>
        </p:spPr>
        <p:txBody>
          <a:bodyPr/>
          <a:lstStyle/>
          <a:p>
            <a:pPr/>
            <a:r>
              <a:t>Benchmarks:</a:t>
            </a:r>
          </a:p>
          <a:p>
            <a:pPr lvl="1"/>
            <a:r>
              <a:t>Network configurations from Microsoft’s networks (Policy from English docs)</a:t>
            </a:r>
          </a:p>
          <a:p>
            <a:pPr lvl="1"/>
            <a:r>
              <a:t>Data center policies (~1400 routers) </a:t>
            </a:r>
          </a:p>
          <a:p>
            <a:pPr lvl="1"/>
            <a:r>
              <a:t>Backbone policies (~200 routers, many peers/router) </a:t>
            </a:r>
          </a:p>
          <a:p>
            <a:pPr lvl="1"/>
            <a:r>
              <a:t>Ignoring prefix, customer group and ownership definitions:</a:t>
            </a:r>
          </a:p>
          <a:p>
            <a:pPr lvl="2"/>
            <a:r>
              <a:t>31 lines for data center</a:t>
            </a:r>
          </a:p>
          <a:p>
            <a:pPr lvl="2"/>
            <a:r>
              <a:t>43 lines for backbone</a:t>
            </a:r>
          </a:p>
        </p:txBody>
      </p:sp>
      <p:grpSp>
        <p:nvGrpSpPr>
          <p:cNvPr id="3556" name="Group 3556"/>
          <p:cNvGrpSpPr/>
          <p:nvPr/>
        </p:nvGrpSpPr>
        <p:grpSpPr>
          <a:xfrm>
            <a:off x="7650371" y="1372537"/>
            <a:ext cx="4848861" cy="7008526"/>
            <a:chOff x="0" y="0"/>
            <a:chExt cx="4848860" cy="7008524"/>
          </a:xfrm>
        </p:grpSpPr>
        <p:sp>
          <p:nvSpPr>
            <p:cNvPr id="3542" name="Shape 3542"/>
            <p:cNvSpPr/>
            <p:nvPr/>
          </p:nvSpPr>
          <p:spPr>
            <a:xfrm>
              <a:off x="2114435" y="0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Propane</a:t>
              </a:r>
            </a:p>
          </p:txBody>
        </p:sp>
        <p:sp>
          <p:nvSpPr>
            <p:cNvPr id="3543" name="Shape 3543"/>
            <p:cNvSpPr/>
            <p:nvPr/>
          </p:nvSpPr>
          <p:spPr>
            <a:xfrm>
              <a:off x="2114435" y="1489347"/>
              <a:ext cx="1560341" cy="1051136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Regular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IR</a:t>
              </a:r>
            </a:p>
          </p:txBody>
        </p:sp>
        <p:sp>
          <p:nvSpPr>
            <p:cNvPr id="3544" name="Shape 3544"/>
            <p:cNvSpPr/>
            <p:nvPr/>
          </p:nvSpPr>
          <p:spPr>
            <a:xfrm>
              <a:off x="2114435" y="2978695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Product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Graph IR</a:t>
              </a:r>
            </a:p>
          </p:txBody>
        </p:sp>
        <p:sp>
          <p:nvSpPr>
            <p:cNvPr id="3545" name="Shape 3545"/>
            <p:cNvSpPr/>
            <p:nvPr/>
          </p:nvSpPr>
          <p:spPr>
            <a:xfrm>
              <a:off x="2114435" y="4468043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Abstract</a:t>
              </a:r>
            </a:p>
            <a:p>
              <a:pPr algn="ctr">
                <a:defRPr>
                  <a:solidFill>
                    <a:srgbClr val="FFFFFF"/>
                  </a:solidFill>
                </a:defRPr>
              </a:pPr>
              <a:r>
                <a:t>BGP</a:t>
              </a:r>
            </a:p>
          </p:txBody>
        </p:sp>
        <p:sp>
          <p:nvSpPr>
            <p:cNvPr id="3546" name="Shape 3546"/>
            <p:cNvSpPr/>
            <p:nvPr/>
          </p:nvSpPr>
          <p:spPr>
            <a:xfrm>
              <a:off x="787581" y="5957390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…</a:t>
              </a:r>
            </a:p>
          </p:txBody>
        </p:sp>
        <p:sp>
          <p:nvSpPr>
            <p:cNvPr id="3547" name="Shape 3547"/>
            <p:cNvSpPr/>
            <p:nvPr/>
          </p:nvSpPr>
          <p:spPr>
            <a:xfrm>
              <a:off x="3279306" y="5957390"/>
              <a:ext cx="1560341" cy="1051135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Quagga</a:t>
              </a:r>
            </a:p>
          </p:txBody>
        </p:sp>
        <p:sp>
          <p:nvSpPr>
            <p:cNvPr id="3548" name="Shape 3548"/>
            <p:cNvSpPr/>
            <p:nvPr/>
          </p:nvSpPr>
          <p:spPr>
            <a:xfrm>
              <a:off x="2894604" y="1047417"/>
              <a:ext cx="1" cy="445648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49" name="Shape 3549"/>
            <p:cNvSpPr/>
            <p:nvPr/>
          </p:nvSpPr>
          <p:spPr>
            <a:xfrm>
              <a:off x="2894604" y="2536765"/>
              <a:ext cx="1" cy="44564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0" name="Shape 3550"/>
            <p:cNvSpPr/>
            <p:nvPr/>
          </p:nvSpPr>
          <p:spPr>
            <a:xfrm>
              <a:off x="2894604" y="4026113"/>
              <a:ext cx="1" cy="44564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1" name="Shape 3551"/>
            <p:cNvSpPr/>
            <p:nvPr/>
          </p:nvSpPr>
          <p:spPr>
            <a:xfrm flipH="1">
              <a:off x="1542021" y="5519177"/>
              <a:ext cx="1280473" cy="42984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2" name="Shape 3552"/>
            <p:cNvSpPr/>
            <p:nvPr/>
          </p:nvSpPr>
          <p:spPr>
            <a:xfrm>
              <a:off x="2927607" y="5525222"/>
              <a:ext cx="1216053" cy="47577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3" name="Shape 3553"/>
            <p:cNvSpPr/>
            <p:nvPr/>
          </p:nvSpPr>
          <p:spPr>
            <a:xfrm>
              <a:off x="0" y="2978695"/>
              <a:ext cx="1560341" cy="105113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Topology</a:t>
              </a:r>
            </a:p>
          </p:txBody>
        </p:sp>
        <p:sp>
          <p:nvSpPr>
            <p:cNvPr id="3554" name="Shape 3554"/>
            <p:cNvSpPr/>
            <p:nvPr/>
          </p:nvSpPr>
          <p:spPr>
            <a:xfrm>
              <a:off x="1546981" y="3584183"/>
              <a:ext cx="607775" cy="1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3557" name="Shape 3557"/>
            <p:cNvSpPr/>
            <p:nvPr/>
          </p:nvSpPr>
          <p:spPr>
            <a:xfrm>
              <a:off x="3662680" y="3313429"/>
              <a:ext cx="1186180" cy="415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532" y="21600"/>
                  </a:lnTo>
                </a:path>
              </a:pathLst>
            </a:cu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Shape 35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Compilation Time</a:t>
            </a:r>
          </a:p>
        </p:txBody>
      </p:sp>
      <p:sp>
        <p:nvSpPr>
          <p:cNvPr id="3560" name="Shape 356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61" name="compilation-times-backb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1207" y="4249354"/>
            <a:ext cx="4718405" cy="3736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2" name="compilation-times-d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642" y="4249354"/>
            <a:ext cx="4795272" cy="3736883"/>
          </a:xfrm>
          <a:prstGeom prst="rect">
            <a:avLst/>
          </a:prstGeom>
          <a:ln w="12700">
            <a:miter lim="400000"/>
          </a:ln>
        </p:spPr>
      </p:pic>
      <p:sp>
        <p:nvSpPr>
          <p:cNvPr id="3563" name="Shape 3563"/>
          <p:cNvSpPr/>
          <p:nvPr/>
        </p:nvSpPr>
        <p:spPr>
          <a:xfrm>
            <a:off x="1343643" y="8312624"/>
            <a:ext cx="398527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Data center (&lt; 9 min)</a:t>
            </a:r>
          </a:p>
        </p:txBody>
      </p:sp>
      <p:sp>
        <p:nvSpPr>
          <p:cNvPr id="3564" name="Shape 3564"/>
          <p:cNvSpPr/>
          <p:nvPr/>
        </p:nvSpPr>
        <p:spPr>
          <a:xfrm>
            <a:off x="7513388" y="8312624"/>
            <a:ext cx="361404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Backbone (&lt; 3 min)</a:t>
            </a:r>
          </a:p>
        </p:txBody>
      </p:sp>
      <p:sp>
        <p:nvSpPr>
          <p:cNvPr id="3565" name="Shape 3565"/>
          <p:cNvSpPr/>
          <p:nvPr>
            <p:ph type="body" sz="quarter" idx="1"/>
          </p:nvPr>
        </p:nvSpPr>
        <p:spPr>
          <a:xfrm>
            <a:off x="1241089" y="1986732"/>
            <a:ext cx="10034969" cy="1749091"/>
          </a:xfrm>
          <a:prstGeom prst="rect">
            <a:avLst/>
          </a:prstGeom>
        </p:spPr>
        <p:txBody>
          <a:bodyPr/>
          <a:lstStyle/>
          <a:p>
            <a:pPr lvl="1">
              <a:defRPr sz="3200"/>
            </a:pPr>
            <a:r>
              <a:t>Parallelize compilation by prefix</a:t>
            </a:r>
          </a:p>
          <a:p>
            <a:pPr lvl="1">
              <a:defRPr sz="3200"/>
            </a:pPr>
            <a:r>
              <a:t>Use artificial topology to explore scalability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SDN?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12553949" y="91948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787400" y="1630495"/>
            <a:ext cx="11430000" cy="7991210"/>
          </a:xfrm>
          <a:prstGeom prst="rect">
            <a:avLst/>
          </a:prstGeom>
        </p:spPr>
        <p:txBody>
          <a:bodyPr/>
          <a:lstStyle/>
          <a:p>
            <a:pPr/>
            <a:r>
              <a:t>Software Defined Networks</a:t>
            </a:r>
          </a:p>
          <a:p>
            <a:pPr lvl="1"/>
            <a:r>
              <a:t>Simpler, </a:t>
            </a:r>
            <a:r>
              <a:t>centralized</a:t>
            </a:r>
            <a:r>
              <a:t> programming models</a:t>
            </a:r>
          </a:p>
          <a:p>
            <a:pPr lvl="1"/>
            <a:r>
              <a:t>Network-wide abstractions like paths</a:t>
            </a:r>
          </a:p>
          <a:p>
            <a:pPr lvl="1"/>
            <a:r>
              <a:t>Centralized controller programs the network</a:t>
            </a:r>
          </a:p>
          <a:p>
            <a:pPr lvl="1"/>
          </a:p>
          <a:p>
            <a:pPr/>
          </a:p>
          <a:p>
            <a:pPr/>
            <a:r>
              <a:t>But they are not a panacea:</a:t>
            </a:r>
          </a:p>
          <a:p>
            <a:pPr lvl="1"/>
            <a:r>
              <a:t>Do not usually help with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inter-domain</a:t>
            </a:r>
            <a:r>
              <a:t> routing</a:t>
            </a:r>
          </a:p>
          <a:p>
            <a:pPr lvl="1"/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Latency</a:t>
            </a:r>
            <a:r>
              <a:t>, and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scalability</a:t>
            </a:r>
            <a:r>
              <a:t> can be problematic for large networks — often requires bringing back distributed control planes. </a:t>
            </a:r>
          </a:p>
          <a:p>
            <a:pPr lvl="1"/>
            <a:r>
              <a:t>Require careful design and engineering to be robust to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failures</a:t>
            </a:r>
          </a:p>
          <a:p>
            <a:pPr lvl="1"/>
            <a:r>
              <a:t>Their implementations don’t exploit </a:t>
            </a:r>
            <a:r>
              <a:rPr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existing</a:t>
            </a:r>
            <a:r>
              <a:t> network infrastructure</a:t>
            </a:r>
          </a:p>
        </p:txBody>
      </p:sp>
      <p:grpSp>
        <p:nvGrpSpPr>
          <p:cNvPr id="157" name="Group 157"/>
          <p:cNvGrpSpPr/>
          <p:nvPr/>
        </p:nvGrpSpPr>
        <p:grpSpPr>
          <a:xfrm>
            <a:off x="6750646" y="1976564"/>
            <a:ext cx="5333686" cy="4441627"/>
            <a:chOff x="0" y="0"/>
            <a:chExt cx="5333685" cy="4441625"/>
          </a:xfrm>
        </p:grpSpPr>
        <p:sp>
          <p:nvSpPr>
            <p:cNvPr id="142" name="Shape 142"/>
            <p:cNvSpPr/>
            <p:nvPr/>
          </p:nvSpPr>
          <p:spPr>
            <a:xfrm>
              <a:off x="1335021" y="2824035"/>
              <a:ext cx="823664" cy="823664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 flipH="1">
              <a:off x="2885231" y="3221968"/>
              <a:ext cx="1506257" cy="58851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 flipH="1" flipV="1">
              <a:off x="1304874" y="2616271"/>
              <a:ext cx="3010414" cy="444831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 flipV="1">
              <a:off x="-1" y="2690965"/>
              <a:ext cx="727820" cy="49182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214907" y="2155776"/>
              <a:ext cx="487512" cy="34045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 flipV="1">
              <a:off x="2030809" y="4054099"/>
              <a:ext cx="263344" cy="38752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 flipV="1">
              <a:off x="4835128" y="2724832"/>
              <a:ext cx="498558" cy="322638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 flipH="1" flipV="1">
              <a:off x="4749485" y="3342899"/>
              <a:ext cx="501040" cy="311267"/>
            </a:xfrm>
            <a:prstGeom prst="line">
              <a:avLst/>
            </a:prstGeom>
            <a:noFill/>
            <a:ln w="508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1140041" y="821318"/>
              <a:ext cx="1902943" cy="1661926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5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03687" y="2295148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2" name="Shape 152"/>
            <p:cNvSpPr/>
            <p:nvPr/>
          </p:nvSpPr>
          <p:spPr>
            <a:xfrm flipH="1">
              <a:off x="2486241" y="622285"/>
              <a:ext cx="1180784" cy="3037826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sp>
          <p:nvSpPr>
            <p:cNvPr id="153" name="Shape 153"/>
            <p:cNvSpPr/>
            <p:nvPr/>
          </p:nvSpPr>
          <p:spPr>
            <a:xfrm>
              <a:off x="3744812" y="228651"/>
              <a:ext cx="748031" cy="284726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444211"/>
                  <a:satOff val="-14915"/>
                  <a:lumOff val="22857"/>
                </a:schemeClr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2400">
                  <a:latin typeface="+mn-lt"/>
                  <a:ea typeface="+mn-ea"/>
                  <a:cs typeface="+mn-cs"/>
                  <a:sym typeface="Helvetica Light"/>
                </a:defRPr>
              </a:pPr>
            </a:p>
          </p:txBody>
        </p:sp>
        <p:pic>
          <p:nvPicPr>
            <p:cNvPr id="15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44857" y="0"/>
              <a:ext cx="1936204" cy="1075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68421" y="3548215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76621" y="2837015"/>
              <a:ext cx="1199554" cy="79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Shape 35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Configuration Size</a:t>
            </a:r>
          </a:p>
        </p:txBody>
      </p:sp>
      <p:sp>
        <p:nvSpPr>
          <p:cNvPr id="3568" name="Shape 35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9" name="Shape 3569"/>
          <p:cNvSpPr/>
          <p:nvPr/>
        </p:nvSpPr>
        <p:spPr>
          <a:xfrm>
            <a:off x="2296632" y="8579612"/>
            <a:ext cx="225918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Data center</a:t>
            </a:r>
          </a:p>
        </p:txBody>
      </p:sp>
      <p:sp>
        <p:nvSpPr>
          <p:cNvPr id="3570" name="Shape 3570"/>
          <p:cNvSpPr/>
          <p:nvPr/>
        </p:nvSpPr>
        <p:spPr>
          <a:xfrm>
            <a:off x="8229134" y="8579612"/>
            <a:ext cx="18879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spcBef>
                <a:spcPts val="3600"/>
              </a:spcBef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Backbone</a:t>
            </a:r>
          </a:p>
        </p:txBody>
      </p:sp>
      <p:sp>
        <p:nvSpPr>
          <p:cNvPr id="3571" name="Shape 3571"/>
          <p:cNvSpPr/>
          <p:nvPr>
            <p:ph type="body" sz="half" idx="1"/>
          </p:nvPr>
        </p:nvSpPr>
        <p:spPr>
          <a:xfrm>
            <a:off x="1122838" y="1881059"/>
            <a:ext cx="11727080" cy="2246755"/>
          </a:xfrm>
          <a:prstGeom prst="rect">
            <a:avLst/>
          </a:prstGeom>
        </p:spPr>
        <p:txBody>
          <a:bodyPr/>
          <a:lstStyle/>
          <a:p>
            <a:pPr lvl="1">
              <a:defRPr sz="3200"/>
            </a:pPr>
            <a:r>
              <a:t>Perform configuration minimization during generation</a:t>
            </a:r>
          </a:p>
          <a:p>
            <a:pPr lvl="1">
              <a:defRPr sz="3200"/>
            </a:pPr>
            <a:r>
              <a:t>Avoid using community tags when choices are unambiguous</a:t>
            </a:r>
          </a:p>
          <a:p>
            <a:pPr lvl="1">
              <a:defRPr sz="3200"/>
            </a:pPr>
            <a:r>
              <a:t>Fall-through elimination of route maps</a:t>
            </a:r>
          </a:p>
        </p:txBody>
      </p:sp>
      <p:pic>
        <p:nvPicPr>
          <p:cNvPr id="3572" name="config-compression-backbon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8509" y="4528700"/>
            <a:ext cx="4569209" cy="3700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3" name="config-compression-dc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1621" y="4528700"/>
            <a:ext cx="4569209" cy="3700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